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8" r:id="rId2"/>
    <p:sldId id="257" r:id="rId3"/>
    <p:sldId id="259" r:id="rId4"/>
    <p:sldId id="260" r:id="rId5"/>
    <p:sldId id="268" r:id="rId6"/>
    <p:sldId id="261" r:id="rId7"/>
    <p:sldId id="262" r:id="rId8"/>
    <p:sldId id="264" r:id="rId9"/>
    <p:sldId id="265" r:id="rId10"/>
    <p:sldId id="275" r:id="rId11"/>
    <p:sldId id="267" r:id="rId12"/>
    <p:sldId id="270" r:id="rId13"/>
    <p:sldId id="271" r:id="rId14"/>
    <p:sldId id="269" r:id="rId15"/>
    <p:sldId id="266" r:id="rId16"/>
    <p:sldId id="272" r:id="rId17"/>
    <p:sldId id="276" r:id="rId18"/>
    <p:sldId id="273" r:id="rId19"/>
    <p:sldId id="279" r:id="rId20"/>
    <p:sldId id="283" r:id="rId21"/>
    <p:sldId id="278" r:id="rId22"/>
    <p:sldId id="280" r:id="rId23"/>
    <p:sldId id="277" r:id="rId24"/>
    <p:sldId id="281" r:id="rId25"/>
    <p:sldId id="289" r:id="rId26"/>
    <p:sldId id="288" r:id="rId27"/>
    <p:sldId id="290" r:id="rId28"/>
    <p:sldId id="284" r:id="rId29"/>
  </p:sldIdLst>
  <p:sldSz cx="9144000" cy="6858000" type="screen4x3"/>
  <p:notesSz cx="6858000" cy="9144000"/>
  <p:embeddedFontLst>
    <p:embeddedFont>
      <p:font typeface="맑은 고딕" pitchFamily="50" charset="-127"/>
      <p:regular r:id="rId31"/>
      <p:bold r:id="rId32"/>
    </p:embeddedFont>
    <p:embeddedFont>
      <p:font typeface="나눔손글씨 붓" pitchFamily="66" charset="-127"/>
      <p:regular r:id="rId33"/>
    </p:embeddedFont>
    <p:embeddedFont>
      <p:font typeface="HY견고딕" pitchFamily="18" charset="-127"/>
      <p:regular r:id="rId34"/>
    </p:embeddedFont>
    <p:embeddedFont>
      <p:font typeface="-윤고딕330" pitchFamily="18" charset="-127"/>
      <p:regular r:id="rId35"/>
    </p:embeddedFont>
    <p:embeddedFont>
      <p:font typeface="나눔고딕 Light" pitchFamily="50" charset="-127"/>
      <p:regular r:id="rId36"/>
    </p:embeddedFont>
    <p:embeddedFont>
      <p:font typeface="-윤고딕350" pitchFamily="18" charset="-127"/>
      <p:regular r:id="rId37"/>
    </p:embeddedFont>
    <p:embeddedFont>
      <p:font typeface="Yoon 윤고딕 550_TT" pitchFamily="18" charset="-127"/>
      <p:regular r:id="rId38"/>
    </p:embeddedFont>
    <p:embeddedFont>
      <p:font typeface="-윤고딕320" pitchFamily="18" charset="-127"/>
      <p:regular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3"/>
    <a:srgbClr val="5986E1"/>
    <a:srgbClr val="3BCCFF"/>
    <a:srgbClr val="6E077F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>
        <p:scale>
          <a:sx n="84" d="100"/>
          <a:sy n="84" d="100"/>
        </p:scale>
        <p:origin x="-7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38E3D-8456-4D23-A61C-B67E3432E0B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9BA1F-B7CD-4516-A4F0-CDF220F5A9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03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BA1F-B7CD-4516-A4F0-CDF220F5A9F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82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BA1F-B7CD-4516-A4F0-CDF220F5A9F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44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BA1F-B7CD-4516-A4F0-CDF220F5A9F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44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BA1F-B7CD-4516-A4F0-CDF220F5A9F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80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BA1F-B7CD-4516-A4F0-CDF220F5A9F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82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68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54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51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01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2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94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76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98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11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59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62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48000">
              <a:schemeClr val="bg1">
                <a:lumMod val="9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BB30-276A-46FD-8F6F-109685522868}" type="datetimeFigureOut">
              <a:rPr lang="ko-KR" altLang="en-US" smtClean="0"/>
              <a:t>2012-06-13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4BD1-7917-4E3A-91E2-5510DA9B72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3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microsoft.com/office/2007/relationships/hdphoto" Target="../media/hdphoto12.wdp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2.jpeg"/><Relationship Id="rId7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microsoft.com/office/2007/relationships/hdphoto" Target="../media/hdphoto12.wdp"/><Relationship Id="rId4" Type="http://schemas.openxmlformats.org/officeDocument/2006/relationships/image" Target="../media/image33.jpe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13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17.wdp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microsoft.com/office/2007/relationships/hdphoto" Target="../media/hdphoto1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5039560" y="2836622"/>
            <a:ext cx="828584" cy="307777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20890" y="2836622"/>
            <a:ext cx="4572000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r"/>
            <a:r>
              <a:rPr lang="en-US" altLang="ko-KR" sz="700" dirty="0"/>
              <a:t>The </a:t>
            </a:r>
            <a:r>
              <a:rPr lang="en-US" altLang="ko-KR" sz="700" b="1" dirty="0">
                <a:solidFill>
                  <a:srgbClr val="002060"/>
                </a:solidFill>
              </a:rPr>
              <a:t>National Pension Service of Korea</a:t>
            </a:r>
            <a:r>
              <a:rPr lang="en-US" altLang="ko-KR" sz="700" dirty="0"/>
              <a:t>  </a:t>
            </a:r>
            <a:r>
              <a:rPr lang="en-US" altLang="ko-KR" sz="700" dirty="0" smtClean="0"/>
              <a:t>is </a:t>
            </a:r>
            <a:r>
              <a:rPr lang="en-US" altLang="ko-KR" sz="700" dirty="0"/>
              <a:t>a </a:t>
            </a:r>
            <a:endParaRPr lang="en-US" altLang="ko-KR" sz="700" dirty="0" smtClean="0"/>
          </a:p>
          <a:p>
            <a:pPr algn="r"/>
            <a:r>
              <a:rPr lang="en-US" altLang="ko-KR" sz="700" dirty="0" smtClean="0"/>
              <a:t>public</a:t>
            </a:r>
            <a:r>
              <a:rPr lang="en-US" altLang="ko-KR" sz="700" dirty="0"/>
              <a:t> pension fund </a:t>
            </a:r>
            <a:r>
              <a:rPr lang="en-US" altLang="ko-KR" sz="700" dirty="0" smtClean="0"/>
              <a:t>for Korea</a:t>
            </a:r>
            <a:endParaRPr lang="ko-KR" altLang="en-US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4976055" y="2717749"/>
            <a:ext cx="4032448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>
                    <a:lumMod val="95000"/>
                  </a:schemeClr>
                </a:solidFill>
                <a:latin typeface="HY견고딕" pitchFamily="18" charset="-127"/>
                <a:ea typeface="HY견고딕" pitchFamily="18" charset="-127"/>
              </a:rPr>
              <a:t>NPS</a:t>
            </a:r>
            <a:endParaRPr lang="ko-KR" altLang="en-US" sz="2800" dirty="0">
              <a:solidFill>
                <a:schemeClr val="bg1">
                  <a:lumMod val="9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2389" y="3209307"/>
            <a:ext cx="6408712" cy="2616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노후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를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넘어 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젊음</a:t>
            </a:r>
            <a:r>
              <a: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의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가치로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재조명 받다 </a:t>
            </a:r>
            <a:r>
              <a:rPr lang="en-US" altLang="ko-KR" sz="1100" dirty="0" smtClean="0">
                <a:latin typeface="-윤고딕320" pitchFamily="18" charset="-127"/>
                <a:ea typeface="-윤고딕320" pitchFamily="18" charset="-127"/>
              </a:rPr>
              <a:t>_</a:t>
            </a:r>
            <a:r>
              <a:rPr lang="en-US" altLang="ko-KR" sz="1100" b="1" dirty="0" smtClean="0">
                <a:latin typeface="-윤고딕350" pitchFamily="18" charset="-127"/>
                <a:ea typeface="-윤고딕350" pitchFamily="18" charset="-127"/>
              </a:rPr>
              <a:t>Revitalization</a:t>
            </a:r>
            <a:endParaRPr lang="ko-KR" altLang="en-US" sz="1100" b="1" dirty="0">
              <a:latin typeface="-윤고딕350" pitchFamily="18" charset="-127"/>
              <a:ea typeface="-윤고딕35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9483" y="4067024"/>
            <a:ext cx="1296144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latin typeface="-윤고딕320" pitchFamily="18" charset="-127"/>
                <a:ea typeface="-윤고딕320" pitchFamily="18" charset="-127"/>
              </a:rPr>
              <a:t>한양대학교</a:t>
            </a:r>
            <a:r>
              <a:rPr lang="en-US" altLang="ko-KR" sz="900" b="1" dirty="0"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900" dirty="0" smtClean="0">
                <a:latin typeface="-윤고딕320" pitchFamily="18" charset="-127"/>
                <a:ea typeface="-윤고딕320" pitchFamily="18" charset="-127"/>
              </a:rPr>
              <a:t>장대진</a:t>
            </a:r>
            <a:endParaRPr lang="en-US" altLang="ko-KR" sz="900" dirty="0" smtClean="0"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z="900" b="1" dirty="0" smtClean="0">
                <a:latin typeface="-윤고딕320" pitchFamily="18" charset="-127"/>
                <a:ea typeface="-윤고딕320" pitchFamily="18" charset="-127"/>
              </a:rPr>
              <a:t>중앙대학교</a:t>
            </a:r>
            <a:r>
              <a:rPr lang="ko-KR" altLang="en-US" sz="900" dirty="0" smtClean="0">
                <a:latin typeface="-윤고딕320" pitchFamily="18" charset="-127"/>
                <a:ea typeface="-윤고딕320" pitchFamily="18" charset="-127"/>
              </a:rPr>
              <a:t> 장지혜 </a:t>
            </a:r>
            <a:endParaRPr lang="ko-KR" altLang="en-US" sz="900" b="1" dirty="0">
              <a:latin typeface="-윤고딕350" pitchFamily="18" charset="-127"/>
              <a:ea typeface="-윤고딕3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0302" y="3377088"/>
            <a:ext cx="7043265" cy="46166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국민연금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의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긍정적 인식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고취를 위한  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6537" y="3752859"/>
            <a:ext cx="7043265" cy="33855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통합적 마케팅 커뮤니케이션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(IMC)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제안서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9163" y="2675450"/>
            <a:ext cx="3384376" cy="2308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제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7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회 국민연금 대학생 광고 공모전  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3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296146"/>
            <a:ext cx="2843806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36512" y="302459"/>
            <a:ext cx="1547261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Keep One’s Youth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302459"/>
            <a:ext cx="1440160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젊음의 새로운 개념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84381" y="1154561"/>
            <a:ext cx="0" cy="410445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308" y="1085121"/>
            <a:ext cx="2696548" cy="151580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과거인식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노후란 신체적인 능력이 감퇴되는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시점으로 젊음과 대조 되었다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  <a:p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신체적인 조건과 나이가 젊음과 노년을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나누는 기준이 되었다 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→ 신체적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나이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사회적 조건이 기준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308" y="3065328"/>
            <a:ext cx="3056588" cy="151580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현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재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인식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젊음과 노년을 나누는 기준은 자기관리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새로운 사회와 시장에서 자신의 새로운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역할을 찾아 간다면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젊음이라 할 수 있음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Ex)</a:t>
            </a:r>
            <a:r>
              <a:rPr lang="ko-KR" altLang="en-US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이코노미쿠스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(homo </a:t>
            </a:r>
            <a:r>
              <a:rPr lang="en-US" altLang="ko-KR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Economicus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) </a:t>
            </a:r>
          </a:p>
          <a:p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→ 자기관리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경제역할이 기준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3221" y="2564904"/>
            <a:ext cx="2696548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▼</a:t>
            </a:r>
            <a:endParaRPr lang="en-US" altLang="ko-KR" dirty="0" smtClean="0">
              <a:solidFill>
                <a:srgbClr val="002060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pic>
        <p:nvPicPr>
          <p:cNvPr id="3074" name="Picture 2" descr="http://cdn.mydaily.co.kr/FILES/201206/20120612092826111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579302"/>
            <a:ext cx="1512168" cy="11341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1499" y="5013176"/>
            <a:ext cx="2696548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▶</a:t>
            </a:r>
            <a:endParaRPr lang="en-US" altLang="ko-KR" dirty="0" smtClean="0">
              <a:solidFill>
                <a:srgbClr val="002060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3585" y="4673014"/>
            <a:ext cx="3056588" cy="63094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[Case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꽃 중년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아저씨 나이지만 여전하게 멋진 몸과 젊음을 유지하는 남성들을 지칭함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사회적인 기준과 반하는 개념 </a:t>
            </a:r>
            <a:endParaRPr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pic>
        <p:nvPicPr>
          <p:cNvPr id="23" name="Picture 2" descr="http://postfiles6.naver.net/20120321_69/go_ysc_1332304905894NMnLt_JPEG/%B8%C7%BD%B4%B8%D32.jpg?type=w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226" y1="14397" x2="56226" y2="14397"/>
                        <a14:foregroundMark x1="53774" y1="19455" x2="53774" y2="19455"/>
                        <a14:foregroundMark x1="57170" y1="11803" x2="57170" y2="11803"/>
                        <a14:foregroundMark x1="59245" y1="9987" x2="59245" y2="9987"/>
                        <a14:foregroundMark x1="54906" y1="7782" x2="54906" y2="7782"/>
                        <a14:foregroundMark x1="52453" y1="6355" x2="52453" y2="6355"/>
                        <a14:foregroundMark x1="48868" y1="8690" x2="48868" y2="8690"/>
                        <a14:foregroundMark x1="50189" y1="10506" x2="50189" y2="10506"/>
                        <a14:foregroundMark x1="51132" y1="9339" x2="51132" y2="9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907" y="671414"/>
            <a:ext cx="2953692" cy="429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6944253" y="2018657"/>
            <a:ext cx="5011914" cy="720080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050" b="1" dirty="0" smtClean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ko-KR" altLang="en-US" sz="900" dirty="0" err="1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노무족</a:t>
            </a:r>
            <a:r>
              <a:rPr lang="en-US" altLang="ko-KR" sz="9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(No More Uncle) 30</a:t>
            </a:r>
            <a:r>
              <a:rPr lang="ko-KR" altLang="en-US" sz="9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대</a:t>
            </a:r>
            <a:endParaRPr lang="en-US" altLang="ko-KR" sz="900" dirty="0" smtClean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외모를 가꿔가며 더 이상</a:t>
            </a:r>
            <a:endParaRPr lang="en-US" altLang="ko-KR" sz="900" dirty="0" smtClean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아저씨로 불리길 원치 않는 중 장년 남성 층</a:t>
            </a:r>
            <a:endParaRPr lang="ko-KR" altLang="en-US" sz="1100" dirty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959613" y="2708920"/>
            <a:ext cx="5011914" cy="720080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900" dirty="0" smtClean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ko-KR" altLang="en-US" sz="1000" dirty="0" err="1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맨슈머</a:t>
            </a:r>
            <a:r>
              <a:rPr lang="en-US" altLang="ko-KR" sz="10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000" dirty="0" err="1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Mansumer</a:t>
            </a:r>
            <a:r>
              <a:rPr lang="en-US" altLang="ko-KR" sz="10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) 20</a:t>
            </a:r>
            <a:r>
              <a:rPr lang="ko-KR" altLang="en-US" sz="10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대</a:t>
            </a:r>
            <a:endParaRPr lang="en-US" altLang="ko-KR" sz="1000" dirty="0" smtClean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남성</a:t>
            </a:r>
            <a:r>
              <a:rPr lang="en-US" altLang="ko-KR" sz="900" dirty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(Man)</a:t>
            </a:r>
            <a:r>
              <a:rPr lang="ko-KR" altLang="en-US" sz="900" dirty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과 소비자</a:t>
            </a:r>
            <a:r>
              <a:rPr lang="en-US" altLang="ko-KR" sz="900" dirty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(Consumer)</a:t>
            </a:r>
            <a:r>
              <a:rPr lang="ko-KR" altLang="en-US" sz="900" dirty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를 합친 </a:t>
            </a:r>
            <a:endParaRPr lang="en-US" altLang="ko-KR" sz="900" dirty="0" smtClean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단어로 </a:t>
            </a:r>
            <a:r>
              <a:rPr lang="ko-KR" altLang="en-US" sz="900" dirty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소비에 적극적이며 자신의 </a:t>
            </a:r>
            <a:r>
              <a:rPr lang="ko-KR" altLang="en-US" sz="9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취향이</a:t>
            </a:r>
            <a:endParaRPr lang="en-US" altLang="ko-KR" sz="900" dirty="0" smtClean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확실한 소비자를 일컫는다</a:t>
            </a:r>
            <a:endParaRPr lang="en-US" altLang="ko-KR" sz="900" dirty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  <a:p>
            <a:endParaRPr lang="ko-KR" altLang="en-US" sz="1100" dirty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966971" y="1494723"/>
            <a:ext cx="5011914" cy="720080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900" b="1" dirty="0" smtClean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ko-KR" altLang="en-US" sz="1000" dirty="0" err="1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로엘족</a:t>
            </a:r>
            <a:r>
              <a:rPr lang="ko-KR" altLang="en-US" sz="10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(LOEL) 40</a:t>
            </a:r>
            <a:r>
              <a:rPr lang="ko-KR" altLang="en-US" sz="10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대</a:t>
            </a:r>
            <a:r>
              <a:rPr lang="en-US" altLang="ko-KR" sz="1000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 </a:t>
            </a:r>
          </a:p>
          <a:p>
            <a:r>
              <a:rPr lang="ko-KR" altLang="en-US" sz="900" b="1" dirty="0" err="1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로엘은</a:t>
            </a:r>
            <a:r>
              <a:rPr lang="ko-KR" altLang="en-US" sz="900" b="1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900" b="1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Life of Open- mind, </a:t>
            </a:r>
          </a:p>
          <a:p>
            <a:r>
              <a:rPr lang="en-US" altLang="ko-KR" sz="900" b="1" dirty="0" err="1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Entertaminment</a:t>
            </a:r>
            <a:r>
              <a:rPr lang="en-US" altLang="ko-KR" sz="900" b="1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 and luxury</a:t>
            </a:r>
            <a:r>
              <a:rPr lang="ko-KR" altLang="en-US" sz="900" b="1" dirty="0" smtClean="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의 약자</a:t>
            </a:r>
            <a:endParaRPr lang="en-US" altLang="ko-KR" sz="900" b="1" dirty="0" smtClean="0">
              <a:solidFill>
                <a:schemeClr val="tx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01048" y="1308694"/>
            <a:ext cx="1800200" cy="25391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50" b="1" smtClean="0">
                <a:latin typeface="-윤고딕330" pitchFamily="18" charset="-127"/>
                <a:ea typeface="-윤고딕330" pitchFamily="18" charset="-127"/>
              </a:rPr>
              <a:t>[2040 </a:t>
            </a:r>
            <a:r>
              <a:rPr lang="ko-KR" altLang="en-US" sz="1050" b="1" dirty="0" smtClean="0">
                <a:latin typeface="-윤고딕330" pitchFamily="18" charset="-127"/>
                <a:ea typeface="-윤고딕330" pitchFamily="18" charset="-127"/>
              </a:rPr>
              <a:t>성향 분석 </a:t>
            </a:r>
            <a:r>
              <a:rPr lang="en-US" altLang="ko-KR" sz="1050" b="1" dirty="0" smtClean="0">
                <a:latin typeface="-윤고딕330" pitchFamily="18" charset="-127"/>
                <a:ea typeface="-윤고딕330" pitchFamily="18" charset="-127"/>
              </a:rPr>
              <a:t>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33391" y="5517232"/>
            <a:ext cx="7043265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그들은 젊음을 잃지 않기를 원한다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85321" y="5807620"/>
            <a:ext cx="7043265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그들에게 젊음은 이 사회에 존재하는 이유이며 삶의 즐거움이다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현재는 신체수명이 아닌 경제수명과 자기관리가 곧 젊음이다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66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" y="296146"/>
            <a:ext cx="2339750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94315" y="311789"/>
            <a:ext cx="1289453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 Revitalization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New Concept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1505" y="5517232"/>
            <a:ext cx="7043265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국민연금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젊음의 가치로 재조명 받다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79" y="5807620"/>
            <a:ext cx="7043265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아직은 노후라는 단어가 익숙하지 않은 젊은 근로자들에게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연금은 노후라는 인식을 넘어 젊음의 가치라는 메시지를 전한다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7239" y="2656790"/>
            <a:ext cx="7043265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latin typeface="Yoon 윤고딕 550_TT" pitchFamily="18" charset="-127"/>
                <a:ea typeface="Yoon 윤고딕 550_TT" pitchFamily="18" charset="-127"/>
              </a:rPr>
              <a:t>Re</a:t>
            </a:r>
            <a:r>
              <a:rPr lang="en-US" altLang="ko-KR" sz="3600" dirty="0" smtClean="0">
                <a:latin typeface="Yoon 윤고딕 550_TT" pitchFamily="18" charset="-127"/>
                <a:ea typeface="Yoon 윤고딕 550_TT" pitchFamily="18" charset="-127"/>
              </a:rPr>
              <a:t>vitalization</a:t>
            </a:r>
            <a:endParaRPr lang="ko-KR" altLang="en-US" sz="3600" dirty="0"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760034" y="3485739"/>
            <a:ext cx="2260555" cy="253916"/>
          </a:xfrm>
          <a:prstGeom prst="rect">
            <a:avLst/>
          </a:prstGeom>
          <a:solidFill>
            <a:schemeClr val="tx1">
              <a:alpha val="71000"/>
            </a:schemeClr>
          </a:solidFill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ko-KR" altLang="en-US" sz="105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새로운 활력을 주다</a:t>
            </a:r>
            <a:r>
              <a:rPr lang="en-US" altLang="ko-KR" sz="105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재활성화 시키다</a:t>
            </a:r>
            <a:endParaRPr lang="ko-KR" altLang="en-US" sz="1050" dirty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7172" name="Picture 4" descr="http://www.lonesomemercury.com/wp-content/uploads/2011/09/youth-summit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182" y="1120086"/>
            <a:ext cx="2550689" cy="15178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imple-fundraising-ideas.com/images/group-of-youths-having-f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871" y="1116687"/>
            <a:ext cx="2552919" cy="15113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7504" y="2695246"/>
            <a:ext cx="914400" cy="914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97361" y="3303562"/>
            <a:ext cx="8604448" cy="3077766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fontAlgn="base"/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연금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이란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공무원과 군인을 제외하고는 온 국민이 가입할 수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있고 또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가입해야 하는 것이다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전업주부도 가입할 수 있다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맞벌이가 아닌 부부의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경우 배우자의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연금을 넣어 준다면 그들 </a:t>
            </a:r>
            <a:endParaRPr lang="en-US" altLang="ko-KR" sz="1100" dirty="0" smtClean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부부는 노후에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각자의 연금을 탈 수 있어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햇빛 쨍쨍한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노년을 보낼 수 있다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일정기간 동안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일정액의 금액을 개인별로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납부해서 탄탄한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노후자금을 마련하는 것이다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국가가 모든 국민의 노후를 보장해 줄 수는 없다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그러므로 국민 각자 개개인이 자신의 노후를 준비해야 하는 것은 당연한 일이다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그런데 어떤 사람들은 지금 당장 현실이 어렵기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때문에 지금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쓸 돈도 없는데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몇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십 년 후의 삶을 위해 연금을 낼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수 있겠냐고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반문한다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예를 들어 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100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만원을 버는 봉급생활자가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연금으로 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5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만원을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납부한다면 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년간 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60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만원을 불입하게 된다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없는 사람에게는 차라리 지금 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60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만원을 생활비로 쓰는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게 어려운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형편에 훨씬 도움이 된다고 생각할 수 있다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그러나 그렇게 말한다면 미래를 생각하지 않고 사는 것이나 다름없다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누구에게나 미래는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찾아오며 언제까지나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젊음이 보장되는 건 아니기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때문에 미래가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없는 삶은 그대로 끝나는 것이다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모든 사람은 나이를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먹게 되고 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신체능력이 저하되기 시작한다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이 사실은 그 누구도 비껴 갈 수 없는 당연한 진리다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즉 인간에게 노후의 삶이란 반드시 찾아오게 되어 있다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.</a:t>
            </a:r>
          </a:p>
          <a:p>
            <a:pPr fontAlgn="base"/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보험 보장기간이 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80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세에서 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100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세로 올라선 지금 우리는 노후에 대한 물음을</a:t>
            </a:r>
            <a:endParaRPr lang="en-US" altLang="ko-KR" sz="1100" dirty="0" smtClean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피해갈 수 없다</a:t>
            </a:r>
            <a:endParaRPr lang="en-US" altLang="ko-KR" sz="1100" dirty="0" smtClean="0">
              <a:latin typeface="-윤고딕330" pitchFamily="18" charset="-127"/>
              <a:ea typeface="-윤고딕330" pitchFamily="18" charset="-127"/>
            </a:endParaRPr>
          </a:p>
          <a:p>
            <a:pPr fontAlgn="base"/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" y="296146"/>
            <a:ext cx="2051718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23730" y="311789"/>
            <a:ext cx="1145437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컨셉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도출 과정 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New Concept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195" y="3045347"/>
            <a:ext cx="1145437" cy="21544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National Pension</a:t>
            </a:r>
          </a:p>
        </p:txBody>
      </p:sp>
      <p:pic>
        <p:nvPicPr>
          <p:cNvPr id="3074" name="Picture 2" descr="http://cfile26.uf.tistory.com/image/20247E3E4E435F571E3E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487" y="728395"/>
            <a:ext cx="2523308" cy="20979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fs16.tistory.com/image/22/tistory/2010/05/27/23/17/4bfe7eef18c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430" y="728396"/>
            <a:ext cx="2560057" cy="20979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694" y1="10359" x2="10694" y2="10359"/>
                        <a14:foregroundMark x1="14162" y1="9514" x2="14162" y2="9514"/>
                        <a14:foregroundMark x1="17052" y1="9514" x2="17052" y2="9514"/>
                        <a14:foregroundMark x1="21965" y1="8668" x2="21965" y2="8668"/>
                        <a14:foregroundMark x1="6358" y1="9091" x2="20520" y2="5285"/>
                        <a14:foregroundMark x1="21098" y1="5920" x2="93931" y2="13953"/>
                        <a14:foregroundMark x1="93353" y1="15856" x2="95087" y2="52854"/>
                        <a14:foregroundMark x1="6358" y1="11205" x2="6358" y2="48626"/>
                        <a14:foregroundMark x1="15318" y1="40803" x2="60983" y2="21776"/>
                        <a14:foregroundMark x1="11272" y1="19027" x2="15318" y2="13742"/>
                        <a14:backgroundMark x1="23410" y1="1691" x2="23410" y2="1691"/>
                        <a14:backgroundMark x1="47688" y1="4017" x2="47688" y2="4017"/>
                        <a14:backgroundMark x1="16474" y1="2537" x2="87572" y2="9514"/>
                        <a14:backgroundMark x1="97110" y1="15222" x2="97110" y2="45032"/>
                        <a14:backgroundMark x1="18208" y1="2960" x2="1445" y2="2960"/>
                        <a14:backgroundMark x1="4335" y1="9091" x2="3468" y2="47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871" y="1069970"/>
            <a:ext cx="1508255" cy="206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832042" y="3035351"/>
            <a:ext cx="1512168" cy="24570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61750" y="3019771"/>
            <a:ext cx="3665717" cy="7848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테드</a:t>
            </a:r>
            <a:r>
              <a:rPr lang="ko-KR" altLang="en-US" sz="1200" dirty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200" dirty="0" err="1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피시먼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회색쇼크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pPr algn="ctr"/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고령화 쇼크인가 축복인가 어떤 노후를 준비하냐에 따라 고령화 사회는 쇼크가 될 수 도 축복일 될 수도 있다 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!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" y="296146"/>
            <a:ext cx="2051718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21904" y="302459"/>
            <a:ext cx="1145437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컨셉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도출 과정 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New Concept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493818" y="3933056"/>
            <a:ext cx="4156364" cy="2523768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우리나라 </a:t>
            </a:r>
            <a:r>
              <a:rPr lang="en-US" altLang="ko-KR" sz="1000" dirty="0">
                <a:latin typeface="-윤고딕330" pitchFamily="18" charset="-127"/>
                <a:ea typeface="-윤고딕330" pitchFamily="18" charset="-127"/>
              </a:rPr>
              <a:t>65</a:t>
            </a:r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세 이상 노인 인구의 절반이 노후대책이 없다고 한다</a:t>
            </a:r>
            <a:r>
              <a:rPr lang="en-US" altLang="ko-KR" sz="10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000" dirty="0">
              <a:latin typeface="-윤고딕330" pitchFamily="18" charset="-127"/>
              <a:ea typeface="-윤고딕330" pitchFamily="18" charset="-127"/>
            </a:endParaRPr>
          </a:p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노인 </a:t>
            </a:r>
            <a:r>
              <a:rPr lang="en-US" altLang="ko-KR" sz="1000" dirty="0">
                <a:latin typeface="-윤고딕330" pitchFamily="18" charset="-127"/>
                <a:ea typeface="-윤고딕330" pitchFamily="18" charset="-127"/>
              </a:rPr>
              <a:t>10</a:t>
            </a:r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명중 </a:t>
            </a:r>
            <a:r>
              <a:rPr lang="en-US" altLang="ko-KR" sz="1000" dirty="0">
                <a:latin typeface="-윤고딕330" pitchFamily="18" charset="-127"/>
                <a:ea typeface="-윤고딕330" pitchFamily="18" charset="-127"/>
              </a:rPr>
              <a:t>6</a:t>
            </a:r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명은 노후대책이 없다</a:t>
            </a:r>
            <a:r>
              <a:rPr lang="en-US" altLang="ko-KR" sz="10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000" dirty="0">
              <a:latin typeface="-윤고딕330" pitchFamily="18" charset="-127"/>
              <a:ea typeface="-윤고딕330" pitchFamily="18" charset="-127"/>
            </a:endParaRPr>
          </a:p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자식들에게 의지하지 않고도 얼마든지 내 스스로 자립하는 </a:t>
            </a:r>
          </a:p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능력 있는 노후가 꼭 필요하다</a:t>
            </a:r>
            <a:r>
              <a:rPr lang="en-US" altLang="ko-KR" sz="10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000" dirty="0">
              <a:latin typeface="-윤고딕330" pitchFamily="18" charset="-127"/>
              <a:ea typeface="-윤고딕330" pitchFamily="18" charset="-127"/>
            </a:endParaRPr>
          </a:p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부모가 잘 살아주면</a:t>
            </a:r>
          </a:p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자녀들의 삶 또한 자신들의 미래를 풍요롭게 준비할 수 있다</a:t>
            </a:r>
            <a:r>
              <a:rPr lang="en-US" altLang="ko-KR" sz="10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000" dirty="0">
              <a:latin typeface="-윤고딕330" pitchFamily="18" charset="-127"/>
              <a:ea typeface="-윤고딕330" pitchFamily="18" charset="-127"/>
            </a:endParaRPr>
          </a:p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이것은 끝없는 고리가 되어 꼬리를 잇게 된다</a:t>
            </a:r>
            <a:r>
              <a:rPr lang="en-US" altLang="ko-KR" sz="1000" dirty="0" smtClean="0">
                <a:latin typeface="-윤고딕330" pitchFamily="18" charset="-127"/>
                <a:ea typeface="-윤고딕330" pitchFamily="18" charset="-127"/>
              </a:rPr>
              <a:t>.</a:t>
            </a:r>
          </a:p>
          <a:p>
            <a:pPr algn="ctr" fontAlgn="base"/>
            <a:endParaRPr lang="en-US" altLang="ko-KR" sz="1000" dirty="0">
              <a:latin typeface="-윤고딕330" pitchFamily="18" charset="-127"/>
              <a:ea typeface="-윤고딕330" pitchFamily="18" charset="-127"/>
            </a:endParaRPr>
          </a:p>
          <a:p>
            <a:pPr algn="ctr" fontAlgn="base"/>
            <a:endParaRPr lang="ko-KR" altLang="en-US" sz="1000" dirty="0">
              <a:latin typeface="-윤고딕330" pitchFamily="18" charset="-127"/>
              <a:ea typeface="-윤고딕330" pitchFamily="18" charset="-127"/>
            </a:endParaRPr>
          </a:p>
          <a:p>
            <a:pPr algn="ctr" fontAlgn="base"/>
            <a:r>
              <a:rPr lang="ko-KR" altLang="en-US" b="1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즉</a:t>
            </a:r>
            <a:r>
              <a:rPr lang="en-US" altLang="ko-KR" b="1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ko-KR" altLang="en-US" b="1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b="1" dirty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생의 </a:t>
            </a:r>
            <a:r>
              <a:rPr lang="ko-KR" altLang="en-US" b="1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순환이다</a:t>
            </a:r>
            <a:endParaRPr lang="ko-KR" altLang="en-US" b="1" dirty="0">
              <a:solidFill>
                <a:srgbClr val="002060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나를 중심으로 생각했을 때</a:t>
            </a:r>
          </a:p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내 부모가 연금을 잘 준비해 두었다면</a:t>
            </a:r>
          </a:p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나는 부모에 대한 경제적 부양의무가 없어진다</a:t>
            </a:r>
            <a:r>
              <a:rPr lang="en-US" altLang="ko-KR" sz="10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000" dirty="0">
              <a:latin typeface="-윤고딕330" pitchFamily="18" charset="-127"/>
              <a:ea typeface="-윤고딕330" pitchFamily="18" charset="-127"/>
            </a:endParaRPr>
          </a:p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그러므로 훨씬 더 삶을 여유롭게 살 수 있으며</a:t>
            </a:r>
          </a:p>
          <a:p>
            <a:pPr algn="ctr" fontAlgn="base"/>
            <a:r>
              <a:rPr lang="ko-KR" altLang="en-US" sz="1000" dirty="0">
                <a:latin typeface="-윤고딕330" pitchFamily="18" charset="-127"/>
                <a:ea typeface="-윤고딕330" pitchFamily="18" charset="-127"/>
              </a:rPr>
              <a:t>내 자녀에게도 내가 누리는 여유로움을 물려줄 수 있다</a:t>
            </a:r>
            <a:r>
              <a:rPr lang="en-US" altLang="ko-KR" sz="1000" dirty="0">
                <a:latin typeface="-윤고딕330" pitchFamily="18" charset="-127"/>
                <a:ea typeface="-윤고딕330" pitchFamily="18" charset="-127"/>
              </a:rPr>
              <a:t>.</a:t>
            </a:r>
            <a:endParaRPr lang="ko-KR" altLang="en-US" sz="1000" dirty="0"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97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fs11.tistory.com/image/29/tistory/2009/01/25/16/43/497c1835d23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5059" y="893374"/>
            <a:ext cx="3203839" cy="23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타원 10"/>
          <p:cNvSpPr/>
          <p:nvPr/>
        </p:nvSpPr>
        <p:spPr>
          <a:xfrm>
            <a:off x="3760190" y="2622991"/>
            <a:ext cx="1678746" cy="173289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" y="296146"/>
            <a:ext cx="2634474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8331" y="311789"/>
            <a:ext cx="1145437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컨셉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도출 과정 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New Concept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222" y="3213700"/>
            <a:ext cx="3069751" cy="122341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사람은 나이를 먹으면 늙어 힘이 없어 보이지만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연금은 나이를 먹을수록 더 힘이 많아지고 젊다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105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영원한 젊음 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연금관리공단에게 노후를 맡겨 보자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4332" y="3281691"/>
            <a:ext cx="3069751" cy="41549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지금의 내 젊음을 연금에 투자 하는 것은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 </a:t>
            </a:r>
            <a:r>
              <a:rPr lang="ko-KR" altLang="en-US" sz="105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젊음으로 나의 노후의 </a:t>
            </a:r>
            <a:r>
              <a:rPr lang="ko-KR" altLang="en-US" sz="1050" dirty="0" err="1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젊을을</a:t>
            </a:r>
            <a:r>
              <a:rPr lang="ko-KR" altLang="en-US" sz="105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지키는 것이다 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9769" y="3131753"/>
            <a:ext cx="978295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젊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은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3521194"/>
            <a:ext cx="1512168" cy="33855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국민연금 </a:t>
            </a:r>
            <a:endParaRPr lang="en-US" altLang="ko-K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2349567" y="4662001"/>
            <a:ext cx="449999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5119" y="4725144"/>
            <a:ext cx="7043265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회색 쇼크를 축복으로 바꾸는 힘은 젊음이다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26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2411760" y="1956915"/>
            <a:ext cx="5085046" cy="584775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[ </a:t>
            </a:r>
            <a:r>
              <a:rPr lang="ko-KR" altLang="en-US" sz="3200" dirty="0" smtClean="0">
                <a:solidFill>
                  <a:srgbClr val="FFFF00"/>
                </a:solidFill>
                <a:latin typeface="-윤고딕330" pitchFamily="18" charset="-127"/>
                <a:ea typeface="-윤고딕330" pitchFamily="18" charset="-127"/>
              </a:rPr>
              <a:t>젊음</a:t>
            </a:r>
            <a:r>
              <a:rPr lang="ko-KR" altLang="en-US" sz="32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으로 젊음을 지키다 </a:t>
            </a:r>
            <a:r>
              <a:rPr lang="en-US" altLang="ko-KR" sz="32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!</a:t>
            </a:r>
            <a:r>
              <a:rPr lang="ko-KR" altLang="en-US" sz="32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32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]</a:t>
            </a:r>
            <a:endParaRPr lang="ko-KR" altLang="en-US" sz="3200" dirty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689853" y="1484784"/>
            <a:ext cx="851515" cy="584775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ko-KR" sz="3200" dirty="0">
                <a:solidFill>
                  <a:srgbClr val="FFFF00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3200" dirty="0" smtClean="0">
                <a:solidFill>
                  <a:srgbClr val="FFFF00"/>
                </a:solidFill>
                <a:latin typeface="-윤고딕330" pitchFamily="18" charset="-127"/>
                <a:ea typeface="-윤고딕330" pitchFamily="18" charset="-127"/>
              </a:rPr>
              <a:t>.  .</a:t>
            </a:r>
            <a:endParaRPr lang="ko-KR" altLang="en-US" sz="3200" dirty="0">
              <a:solidFill>
                <a:srgbClr val="FFFF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99057" y="1537047"/>
            <a:ext cx="7043265" cy="30777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국민연금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노후를 넘어 젊음의 가치로 </a:t>
            </a:r>
            <a:endParaRPr lang="en-US" altLang="ko-KR" sz="1400" dirty="0">
              <a:solidFill>
                <a:schemeClr val="bg1">
                  <a:lumMod val="9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1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96752" y="830340"/>
            <a:ext cx="7043265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IMC   </a:t>
            </a:r>
            <a:endParaRPr lang="ko-KR" altLang="en-US" sz="5400" dirty="0">
              <a:solidFill>
                <a:schemeClr val="bg1">
                  <a:lumMod val="9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3013" y="3140968"/>
            <a:ext cx="1152128" cy="193899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</a:t>
            </a:r>
            <a:r>
              <a:rPr lang="ko-KR" altLang="en-US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오버뷰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000" dirty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ATL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000" dirty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EVENT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000" dirty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MPR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000" dirty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BTL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000" dirty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07704" y="876506"/>
            <a:ext cx="4572000" cy="830997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r>
              <a:rPr lang="en-US" altLang="ko-KR" sz="600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altLang="ko-KR" sz="600" dirty="0" smtClean="0">
                <a:solidFill>
                  <a:schemeClr val="bg1">
                    <a:lumMod val="95000"/>
                  </a:schemeClr>
                </a:solidFill>
              </a:rPr>
              <a:t>ntegrated </a:t>
            </a:r>
            <a:r>
              <a:rPr lang="en-US" altLang="ko-KR" sz="600" dirty="0">
                <a:solidFill>
                  <a:schemeClr val="bg1">
                    <a:lumMod val="95000"/>
                  </a:schemeClr>
                </a:solidFill>
              </a:rPr>
              <a:t>marketing communications (IMC) is a process for managing customer relationships that drive brand value primarily through communication efforts. Such efforts often include cross-functional processes that create and nourish profitable relationships with customers and other stakeholders by strategically controlling or influencing all messages sent to these groups and encouraging data-driven, purposeful dialog with them. IMC includes the coordination and integration of all marketing communication tools, avenues, and sources within a company into a seamless program in order to maximize the impact on end users at a minimal cost. This integration affects all firm's business-to-business, marketing channel, customer-focused, and internally directed communications</a:t>
            </a:r>
            <a:r>
              <a:rPr lang="en-US" altLang="ko-KR" sz="6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altLang="ko-KR" sz="600" dirty="0">
                <a:solidFill>
                  <a:schemeClr val="bg1">
                    <a:lumMod val="95000"/>
                  </a:schemeClr>
                </a:solidFill>
              </a:rPr>
              <a:t> Integrated Marketing Communications is a simple concept. It ensures that all forms of communications and messages are carefully linked together</a:t>
            </a:r>
            <a:endParaRPr lang="ko-KR" altLang="en-US" sz="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949895" y="958030"/>
            <a:ext cx="0" cy="64807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6372200" y="960850"/>
            <a:ext cx="0" cy="64807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6791" y="4088476"/>
            <a:ext cx="4608512" cy="50783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Customer Experience Management</a:t>
            </a:r>
          </a:p>
          <a:p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497233"/>
            <a:ext cx="2592288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C</a:t>
            </a:r>
            <a:r>
              <a:rPr lang="en-US" altLang="ko-KR" sz="5400" dirty="0" smtClean="0">
                <a:solidFill>
                  <a:srgbClr val="C00000"/>
                </a:solidFill>
                <a:latin typeface="Yoon 윤고딕 550_TT" pitchFamily="18" charset="-127"/>
                <a:ea typeface="Yoon 윤고딕 550_TT" pitchFamily="18" charset="-127"/>
              </a:rPr>
              <a:t>E</a:t>
            </a:r>
            <a:r>
              <a:rPr lang="en-US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1844824"/>
            <a:ext cx="2592288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CRM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4783" y="2428919"/>
            <a:ext cx="4608512" cy="50783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Customer Relationship Management</a:t>
            </a:r>
          </a:p>
          <a:p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5879" y="2898656"/>
            <a:ext cx="2592288" cy="4616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▼</a:t>
            </a:r>
            <a:endParaRPr lang="en-US" altLang="ko-KR" sz="2400" dirty="0" smtClean="0">
              <a:solidFill>
                <a:srgbClr val="002060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869160"/>
            <a:ext cx="7632848" cy="1361911"/>
          </a:xfrm>
          <a:prstGeom prst="rect">
            <a:avLst/>
          </a:prstGeom>
          <a:noFill/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UX (User Experience) 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주목을 받다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: UX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는 사용자가 어떤 시스템 제품 서비스를 직 간접적으로 이용하면서 느끼는 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총체적인 경험으로 가령 디자이너들이 사용자의 경험을 바탕으로 사용자를 위한 최적의 디자인을 하는 것을 말한다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UX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는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IT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업계에서 큰 영향을 발휘 하다가 최근에는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UX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의 의미 자체로 포괄적인 범위를 갖게 되었다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경험은 어느 곳에서나 이루어지고 있기 때문이다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IT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분야에서 그랬던 것처럼 마케팅 분야에서도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‘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경험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’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을 바탕으로 하는 것이 바로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CEM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IT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의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User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가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Customer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가 되는 것이다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  <a:p>
            <a:pPr algn="ctr"/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경험이라는 분야가 마케팅 분야에서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CRM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고객관계관리의 맹점을 보안하기 위한 모델로서 고객의 경험을 전략적으로 관리하는 것을 말한다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2002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년 여름 미국의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데이타베이스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마케팅센터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(NCDM)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에서 발표한 자료에서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CRM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을 채택한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62%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의 기업이 실패했다는 점을 토대로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해결 방안을 모색하던 도 중 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미국 콜롬비아대학 석좌교수인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빈트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슈미트가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CEM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이라는 개념을 제안했다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이는 접점에서 발생하는 경험을 중요하게 생각하며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Opportunity to See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의 개념에서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Opportunity to  Experience (OTE)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로서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광고의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트렌드가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변해가는 것과 같은 흐름이다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4920" y="4094640"/>
            <a:ext cx="4608512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Opportunity to Experience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6077" y="3503397"/>
            <a:ext cx="2592288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OT</a:t>
            </a:r>
            <a:r>
              <a:rPr lang="en-US" altLang="ko-KR" sz="5400" dirty="0" smtClean="0">
                <a:solidFill>
                  <a:srgbClr val="C00000"/>
                </a:solidFill>
                <a:latin typeface="Yoon 윤고딕 550_TT" pitchFamily="18" charset="-127"/>
                <a:ea typeface="Yoon 윤고딕 550_TT" pitchFamily="18" charset="-127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6077" y="1850988"/>
            <a:ext cx="2592288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OTS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6096" y="2435083"/>
            <a:ext cx="4608512" cy="50783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Opportunity to See</a:t>
            </a:r>
          </a:p>
          <a:p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6260" y="2904820"/>
            <a:ext cx="2592288" cy="4616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▼</a:t>
            </a:r>
            <a:endParaRPr lang="en-US" altLang="ko-KR" sz="2400" dirty="0" smtClean="0">
              <a:solidFill>
                <a:srgbClr val="002060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736" y="1052736"/>
            <a:ext cx="4648268" cy="369332"/>
          </a:xfrm>
          <a:prstGeom prst="rect">
            <a:avLst/>
          </a:prstGeom>
          <a:solidFill>
            <a:srgbClr val="002060"/>
          </a:solidFill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IMC 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전략 주안점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‘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경험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’ 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을 통한 메시지 전달 </a:t>
            </a:r>
            <a:endParaRPr lang="en-US" altLang="ko-KR" dirty="0" smtClean="0">
              <a:solidFill>
                <a:schemeClr val="bg1">
                  <a:lumMod val="9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484784"/>
            <a:ext cx="7632848" cy="230832"/>
          </a:xfrm>
          <a:prstGeom prst="rect">
            <a:avLst/>
          </a:prstGeom>
          <a:noFill/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단순한 광고 노출로는 정보량 과잉시대에 메시지를 전달 할 수 없다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이제는 경험을 통해 전달하는 새로운 광고 패러다임을 적용해야 한다 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645" y="447055"/>
            <a:ext cx="7632848" cy="461665"/>
          </a:xfrm>
          <a:prstGeom prst="rect">
            <a:avLst/>
          </a:prstGeom>
          <a:noFill/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2060"/>
                </a:solidFill>
                <a:latin typeface="나눔고딕 Light" pitchFamily="50" charset="-127"/>
                <a:ea typeface="나눔고딕 Light" pitchFamily="50" charset="-127"/>
              </a:rPr>
              <a:t>It’s </a:t>
            </a:r>
            <a:r>
              <a:rPr lang="en-US" altLang="ko-KR" sz="2400" dirty="0">
                <a:solidFill>
                  <a:srgbClr val="002060"/>
                </a:solidFill>
                <a:latin typeface="나눔고딕 Light" pitchFamily="50" charset="-127"/>
                <a:ea typeface="나눔고딕 Light" pitchFamily="50" charset="-127"/>
              </a:rPr>
              <a:t>a</a:t>
            </a:r>
            <a:r>
              <a:rPr lang="en-US" altLang="ko-KR" sz="2400" dirty="0" smtClean="0">
                <a:solidFill>
                  <a:srgbClr val="002060"/>
                </a:solidFill>
                <a:latin typeface="나눔고딕 Light" pitchFamily="50" charset="-127"/>
                <a:ea typeface="나눔고딕 Light" pitchFamily="50" charset="-127"/>
              </a:rPr>
              <a:t>ll about Experience</a:t>
            </a:r>
          </a:p>
        </p:txBody>
      </p:sp>
    </p:spTree>
    <p:extLst>
      <p:ext uri="{BB962C8B-B14F-4D97-AF65-F5344CB8AC3E}">
        <p14:creationId xmlns:p14="http://schemas.microsoft.com/office/powerpoint/2010/main" val="3941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" y="296146"/>
            <a:ext cx="2051718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43608" y="311789"/>
            <a:ext cx="936104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</a:t>
            </a:r>
            <a:r>
              <a:rPr lang="ko-KR" altLang="en-US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오버</a:t>
            </a:r>
            <a:r>
              <a:rPr lang="ko-KR" altLang="en-US" sz="1000" dirty="0" err="1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뷰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Strategy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-4663" y="2080726"/>
            <a:ext cx="9144000" cy="25724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-66329" y="1796993"/>
            <a:ext cx="3069751" cy="25391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■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IMC Promotion Strategy Step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276872"/>
            <a:ext cx="9217024" cy="2616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회색쇼크 경각 단계</a:t>
            </a:r>
            <a:r>
              <a:rPr lang="en-US" altLang="ko-KR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]                                             [</a:t>
            </a:r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젊음의 국민연금 메시지 전달</a:t>
            </a:r>
            <a:r>
              <a:rPr lang="en-US" altLang="ko-KR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]  </a:t>
            </a:r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                                         </a:t>
            </a:r>
            <a:r>
              <a:rPr lang="en-US" altLang="ko-KR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[Interactive </a:t>
            </a:r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젊음과 동행하기</a:t>
            </a:r>
            <a:r>
              <a:rPr lang="en-US" altLang="ko-KR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                                                         </a:t>
            </a:r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45635" y="2407677"/>
            <a:ext cx="165618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477" y="2775654"/>
            <a:ext cx="1872243" cy="144655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근로자들에게</a:t>
            </a:r>
            <a:endParaRPr lang="en-US" altLang="ko-KR" sz="1100" dirty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노후대</a:t>
            </a:r>
            <a:r>
              <a:rPr lang="ko-KR" altLang="en-US" sz="11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책</a:t>
            </a:r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관심 및 경각심 유발</a:t>
            </a:r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endParaRPr lang="en-US" altLang="ko-KR" sz="1100" dirty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▼</a:t>
            </a:r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endParaRPr lang="en-US" altLang="ko-KR" sz="1100" dirty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en-US" altLang="ko-KR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MPR  _ </a:t>
            </a:r>
            <a:r>
              <a:rPr lang="ko-KR" altLang="en-US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다큐멘터리</a:t>
            </a:r>
            <a:endParaRPr lang="en-US" altLang="ko-KR" sz="1100" dirty="0" smtClean="0"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en-US" altLang="ko-KR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TV PROGRAM</a:t>
            </a:r>
            <a:endParaRPr lang="en-US" altLang="ko-KR" sz="1100" dirty="0"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5406279" y="2420888"/>
            <a:ext cx="165618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80528" y="1556792"/>
            <a:ext cx="1872243" cy="2616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Yoon 윤고딕 550_TT" pitchFamily="18" charset="-127"/>
                <a:ea typeface="Yoon 윤고딕 550_TT" pitchFamily="18" charset="-127"/>
              </a:rPr>
              <a:t>젊고 건강한 노후를 위한 </a:t>
            </a:r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                               </a:t>
            </a:r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7951" y="2780928"/>
            <a:ext cx="2232283" cy="178510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젊음으로 젊음을 지키다</a:t>
            </a:r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국민연금은 먼 미래가 아닌 젊음의 가치라는 메시지 전달</a:t>
            </a:r>
            <a:endParaRPr lang="en-US" altLang="ko-KR" sz="1100" dirty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▼</a:t>
            </a:r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en-US" altLang="ko-KR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ATL_</a:t>
            </a:r>
            <a:r>
              <a:rPr lang="ko-KR" altLang="en-US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젊음</a:t>
            </a:r>
            <a:r>
              <a:rPr lang="ko-KR" altLang="en-US" sz="1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은</a:t>
            </a:r>
            <a:r>
              <a:rPr lang="ko-KR" altLang="en-US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 지키는 것 편</a:t>
            </a:r>
            <a:r>
              <a:rPr lang="en-US" altLang="ko-KR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(TVCF)</a:t>
            </a:r>
          </a:p>
          <a:p>
            <a:pPr algn="ctr"/>
            <a:r>
              <a:rPr lang="en-US" altLang="ko-KR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ATL_</a:t>
            </a:r>
            <a:r>
              <a:rPr lang="ko-KR" altLang="en-US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인생의 전환기 편</a:t>
            </a:r>
            <a:r>
              <a:rPr lang="en-US" altLang="ko-KR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(TVCF)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BTL_</a:t>
            </a:r>
            <a:r>
              <a:rPr lang="ko-KR" altLang="en-US" sz="1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지하철 광고</a:t>
            </a:r>
            <a:endParaRPr lang="en-US" altLang="ko-KR" sz="1100" dirty="0"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BTL _ </a:t>
            </a:r>
            <a:r>
              <a:rPr lang="ko-KR" altLang="en-US" sz="1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나를 지키세요 </a:t>
            </a:r>
            <a:r>
              <a:rPr lang="en-US" altLang="ko-KR" sz="1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(</a:t>
            </a:r>
            <a:r>
              <a:rPr lang="ko-KR" altLang="en-US" sz="1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부스설치</a:t>
            </a:r>
            <a:r>
              <a:rPr lang="en-US" altLang="ko-KR" sz="1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)</a:t>
            </a:r>
          </a:p>
          <a:p>
            <a:pPr algn="ctr"/>
            <a:r>
              <a:rPr lang="en-US" altLang="ko-KR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6195" y="2780928"/>
            <a:ext cx="2232283" cy="161582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인생의 전환기를 맞은</a:t>
            </a:r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사회 초년생들과 동행하기 </a:t>
            </a:r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endParaRPr lang="en-US" altLang="ko-KR" sz="1100" dirty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▼</a:t>
            </a:r>
            <a:endParaRPr lang="en-US" altLang="ko-KR" sz="11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endParaRPr lang="en-US" altLang="ko-KR" sz="1100" dirty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en-US" altLang="ko-KR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OTE_ </a:t>
            </a:r>
            <a:r>
              <a:rPr lang="ko-KR" altLang="en-US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찾아가는 연금 설계도</a:t>
            </a:r>
            <a:endParaRPr lang="en-US" altLang="ko-KR" sz="1100" dirty="0" smtClean="0"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en-US" altLang="ko-KR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CEM _ SNS </a:t>
            </a:r>
            <a:r>
              <a:rPr lang="ko-KR" altLang="en-US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수기 커뮤니티</a:t>
            </a:r>
            <a:endParaRPr lang="en-US" altLang="ko-KR" sz="1100" dirty="0" smtClean="0"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증강현실 </a:t>
            </a:r>
            <a:r>
              <a:rPr lang="en-US" altLang="ko-KR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_ </a:t>
            </a:r>
            <a:r>
              <a:rPr lang="ko-KR" altLang="en-US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어플리케이션 </a:t>
            </a:r>
            <a:r>
              <a:rPr lang="en-US" altLang="ko-KR" sz="1100" dirty="0" smtClean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80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296146"/>
            <a:ext cx="2627783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311789"/>
            <a:ext cx="1584176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Comm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Tactic / TVCF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Strategy </a:t>
            </a:r>
          </a:p>
        </p:txBody>
      </p:sp>
      <p:pic>
        <p:nvPicPr>
          <p:cNvPr id="6146" name="Picture 2" descr="http://ss.textcube.com/blog/2/21349/attach/XeW73vg9g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00" y1="4279" x2="4800" y2="84910"/>
                        <a14:foregroundMark x1="52800" y1="82658" x2="96000" y2="79054"/>
                        <a14:foregroundMark x1="56200" y1="83784" x2="57000" y2="89640"/>
                        <a14:foregroundMark x1="35000" y1="97297" x2="71000" y2="89865"/>
                        <a14:foregroundMark x1="29000" y1="94369" x2="39000" y2="95270"/>
                        <a14:foregroundMark x1="22800" y1="93919" x2="39400" y2="95495"/>
                        <a14:foregroundMark x1="62800" y1="91441" x2="84000" y2="90991"/>
                        <a14:foregroundMark x1="96200" y1="70721" x2="96800" y2="15090"/>
                        <a14:foregroundMark x1="28800" y1="8333" x2="93400" y2="14189"/>
                        <a14:foregroundMark x1="21600" y1="93919" x2="26400" y2="94595"/>
                        <a14:foregroundMark x1="25200" y1="94820" x2="33600" y2="97748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665" y="2527310"/>
            <a:ext cx="2450218" cy="217579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53051" y="1697507"/>
            <a:ext cx="6691359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TVCF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젊음은 지키는 것 입니다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.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젊음을 젊음으로 지키세요 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41434" y="2591767"/>
            <a:ext cx="5199118" cy="1015663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목표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젊음의 가치를 지키는 것에 두어 미래를 지킨다는 메시지를 주는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1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시안과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인생의 전환기에는 건강뿐 아니라 미래에 대한 설계도 필요하다는 것을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2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시안으로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TV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매체를 통해 알린다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이를 통해 근로자들이 자연스럽게 노후에 관심을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가지고 젊은 이미지의 국민연금을 자각하게 한다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13785" y="3865645"/>
            <a:ext cx="5199118" cy="85408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기대효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과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최상의 커뮤니케이션 방법인 시청각적인 제시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(audiovisual demonstrations)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를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통해</a:t>
            </a:r>
            <a:r>
              <a:rPr lang="en-US" altLang="ko-K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높은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도달율과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커버리지를 통해 젊음으로 젊음을 지키라는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핵심 메시지를 가장 많은</a:t>
            </a:r>
            <a:r>
              <a:rPr lang="en-US" altLang="ko-K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대중에게 전달이 가능하다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4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3095146"/>
            <a:ext cx="2872383" cy="307777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87623" y="3048980"/>
            <a:ext cx="2044799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-윤고딕320" pitchFamily="18" charset="-127"/>
                <a:ea typeface="-윤고딕320" pitchFamily="18" charset="-127"/>
              </a:rPr>
              <a:t>C O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-윤고딕320" pitchFamily="18" charset="-127"/>
                <a:ea typeface="-윤고딕320" pitchFamily="18" charset="-127"/>
              </a:rPr>
              <a:t>N</a:t>
            </a:r>
            <a:r>
              <a:rPr lang="en-US" altLang="ko-KR" sz="2000" dirty="0" smtClean="0">
                <a:solidFill>
                  <a:srgbClr val="002060"/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endParaRPr lang="ko-KR" altLang="en-US" sz="2000" b="1" dirty="0">
              <a:solidFill>
                <a:srgbClr val="002060"/>
              </a:solidFill>
              <a:latin typeface="-윤고딕350" pitchFamily="18" charset="-127"/>
              <a:ea typeface="-윤고딕35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2383" y="2462002"/>
            <a:ext cx="441573" cy="163121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T</a:t>
            </a:r>
          </a:p>
          <a:p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E</a:t>
            </a:r>
            <a:b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</a:br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T</a:t>
            </a:r>
            <a:b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</a:b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S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-윤고딕350" pitchFamily="18" charset="-127"/>
              <a:ea typeface="-윤고딕35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2344231"/>
            <a:ext cx="6408712" cy="209288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Society Analysis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Target Analysis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Theory of Cognitive Dissonance</a:t>
            </a:r>
          </a:p>
          <a:p>
            <a:endParaRPr lang="en-US" altLang="ko-K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Two Risk of NPS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Risk to our Advantage</a:t>
            </a:r>
            <a:endParaRPr lang="en-US" altLang="ko-KR" sz="1000" dirty="0" smtClean="0"/>
          </a:p>
          <a:p>
            <a:pPr marL="171450" indent="-171450">
              <a:buFont typeface="Wingdings" pitchFamily="2" charset="2"/>
              <a:buChar char="ü"/>
            </a:pPr>
            <a:endParaRPr lang="en-US" altLang="ko-KR" sz="1000" dirty="0" smtClean="0"/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New Concept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1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373020"/>
            <a:ext cx="9143999" cy="548498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395" y="4181332"/>
            <a:ext cx="1736809" cy="126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http://ss.textcube.com/blog/2/21349/attach/XeW73vg9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00" y1="4279" x2="4800" y2="84910"/>
                        <a14:foregroundMark x1="52800" y1="82658" x2="96000" y2="79054"/>
                        <a14:foregroundMark x1="56200" y1="83784" x2="57000" y2="89640"/>
                        <a14:foregroundMark x1="35000" y1="97297" x2="71000" y2="89865"/>
                        <a14:foregroundMark x1="29000" y1="94369" x2="39000" y2="95270"/>
                        <a14:foregroundMark x1="22800" y1="93919" x2="39400" y2="95495"/>
                        <a14:foregroundMark x1="62800" y1="91441" x2="84000" y2="90991"/>
                        <a14:foregroundMark x1="96200" y1="70721" x2="96800" y2="15090"/>
                        <a14:foregroundMark x1="28800" y1="8333" x2="93400" y2="14189"/>
                        <a14:foregroundMark x1="21600" y1="93919" x2="26400" y2="94595"/>
                        <a14:foregroundMark x1="25200" y1="94820" x2="33600" y2="97748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5142200"/>
            <a:ext cx="1736802" cy="1542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" y="296146"/>
            <a:ext cx="2627783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311789"/>
            <a:ext cx="1584176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Comm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Tactic / TVCF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Strategy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033686"/>
            <a:ext cx="1129785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-윤고딕330" charset="-127"/>
                <a:ea typeface="-윤고딕330" charset="-127"/>
              </a:rPr>
              <a:t>Video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8342" y="1044196"/>
            <a:ext cx="1129785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-윤고딕330" charset="-127"/>
                <a:ea typeface="-윤고딕330" charset="-127"/>
              </a:rPr>
              <a:t>Audio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681" y="1044196"/>
            <a:ext cx="1129785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-윤고딕330" charset="-127"/>
                <a:ea typeface="-윤고딕330" charset="-127"/>
              </a:rPr>
              <a:t>Video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4878" y="1042226"/>
            <a:ext cx="1129785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-윤고딕330" charset="-127"/>
                <a:ea typeface="-윤고딕330" charset="-127"/>
              </a:rPr>
              <a:t>Audio</a:t>
            </a:r>
          </a:p>
        </p:txBody>
      </p:sp>
      <p:pic>
        <p:nvPicPr>
          <p:cNvPr id="4108" name="Picture 12" descr="http://postfiles7.naver.net/20101210_198/sealriel_1291983817215Pm6S2_JPEG/naver_com_20101210_212310.jpg?type=w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396" y="2874361"/>
            <a:ext cx="1741211" cy="12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>
            <a:off x="4644008" y="1474845"/>
            <a:ext cx="0" cy="530120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108555" y="1876762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젊음을 보여주는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장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면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5781" y="1988840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젊음은 무엇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일까요</a:t>
            </a:r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15816" y="3225036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젊음은 자신의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신념을 지킬 수 있고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80528" y="4509120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젊은 연인이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사랑을 나누는 장면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5781" y="4571189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사랑하는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사람을 지킬 수 있고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08520" y="5755322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군인들이 멋지게</a:t>
            </a:r>
            <a:endParaRPr lang="en-US" altLang="ko-KR" sz="1000" dirty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나라를 지키는 모습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8277" y="5755322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조국을 지킬 수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있습니다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94451" y="1794882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약속을 하는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장면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2320" y="1801305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세상 모든 것을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지키고픈 젊음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4451" y="3148092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근로자들이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다같이 웃는 모습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20556" y="3176218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젊음으로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젊음을 지키세요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94451" y="4558546"/>
            <a:ext cx="1872243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자막</a:t>
            </a:r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) NPS 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국민연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금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1743" y="5919083"/>
            <a:ext cx="2742665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(BGM) Jason </a:t>
            </a:r>
            <a:r>
              <a:rPr lang="en-US" altLang="ko-KR" sz="1000" dirty="0" err="1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Mraz</a:t>
            </a:r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_Living In the Moment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62259" y="4406981"/>
            <a:ext cx="1872243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국민연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금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pic>
        <p:nvPicPr>
          <p:cNvPr id="1026" name="Picture 2" descr="http://image.libro.co.kr/Libro_V5/Used/200806/04/131839_162139_161912_161807_161733_161644_161546_161514_%EC%A0%8A%EC%9D%8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5977"/>
            <a:ext cx="1772448" cy="1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2874361"/>
            <a:ext cx="1772448" cy="118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-180528" y="3265010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정의를 위해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달리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는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젊은이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181332"/>
            <a:ext cx="1772448" cy="119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cylogimg.cyloghomes.net/files/post/200809/2886/200809172134313241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5554623"/>
            <a:ext cx="1772448" cy="12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fs13.tistory.com/image/34/tistory/2008/10/25/09/37/49026a623743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397" y="1536941"/>
            <a:ext cx="1741210" cy="12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679515" y="5562354"/>
            <a:ext cx="1129785" cy="33855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>
                    <a:lumMod val="95000"/>
                  </a:schemeClr>
                </a:solidFill>
                <a:latin typeface="-윤고딕330" charset="-127"/>
                <a:ea typeface="-윤고딕330" charset="-127"/>
              </a:rPr>
              <a:t>TVCF</a:t>
            </a:r>
          </a:p>
        </p:txBody>
      </p:sp>
    </p:spTree>
    <p:extLst>
      <p:ext uri="{BB962C8B-B14F-4D97-AF65-F5344CB8AC3E}">
        <p14:creationId xmlns:p14="http://schemas.microsoft.com/office/powerpoint/2010/main" val="27143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296146"/>
            <a:ext cx="2627783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311789"/>
            <a:ext cx="1584176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Comm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Tactic / TVCF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Strategy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033686"/>
            <a:ext cx="1129785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-윤고딕330" charset="-127"/>
                <a:ea typeface="-윤고딕330" charset="-127"/>
              </a:rPr>
              <a:t>Video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8342" y="1044196"/>
            <a:ext cx="1129785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-윤고딕330" charset="-127"/>
                <a:ea typeface="-윤고딕330" charset="-127"/>
              </a:rPr>
              <a:t>Audio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681" y="1044196"/>
            <a:ext cx="1129785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-윤고딕330" charset="-127"/>
                <a:ea typeface="-윤고딕330" charset="-127"/>
              </a:rPr>
              <a:t>Video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4878" y="1042226"/>
            <a:ext cx="1129785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-윤고딕330" charset="-127"/>
                <a:ea typeface="-윤고딕330" charset="-127"/>
              </a:rPr>
              <a:t>Audio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1373020"/>
            <a:ext cx="9143999" cy="548498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 descr="http://cfs13.tistory.com/image/11/tistory/2009/06/30/21/10/4a4a009c5d8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148" y="1556792"/>
            <a:ext cx="1772448" cy="11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ws.donga.com/IMAGE/2008/09/11/7083657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1772448" cy="12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file2.uf.tistory.com/image/174CC6214C0B469F9687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181332"/>
            <a:ext cx="1772448" cy="12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ostfiles2.naver.net/20101221_193/sye302_12929353378272yf3K_JPEG/2010-12-21_21%3B23%3B25.JPG?type=w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396" y="1536914"/>
            <a:ext cx="1765956" cy="12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ostfiles5.naver.net/20111214_68/mylife_blog_13238530073317mjI3_JPEG/2.jpg?type=w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5537110"/>
            <a:ext cx="1772448" cy="116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postfiles7.naver.net/20101210_198/sealriel_1291983817215Pm6S2_JPEG/naver_com_20101210_212310.jpg?type=w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396" y="2874361"/>
            <a:ext cx="1741211" cy="12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395" y="4181332"/>
            <a:ext cx="1736809" cy="126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직선 연결선 20"/>
          <p:cNvCxnSpPr/>
          <p:nvPr/>
        </p:nvCxnSpPr>
        <p:spPr>
          <a:xfrm>
            <a:off x="4644008" y="1474845"/>
            <a:ext cx="0" cy="530120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108555" y="1794882"/>
            <a:ext cx="1872243" cy="55399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중년의 사람이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건강검진 받는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모습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5781" y="1794882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우리는 인생의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전환기가 되면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08555" y="3163034"/>
            <a:ext cx="1872243" cy="55399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노년의 사람이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건강검진 받는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모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습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816" y="3225036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맞춤형 건강검진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을 받습니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다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4437112"/>
            <a:ext cx="1872243" cy="55399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운동을 하고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물을 마시고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밖을 바라본다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5781" y="4571189"/>
            <a:ext cx="1872243" cy="55399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우리의 몸처럼</a:t>
            </a:r>
            <a:endParaRPr lang="en-US" altLang="ko-KR" sz="1000" dirty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인생의 전환기도 </a:t>
            </a:r>
            <a:endParaRPr lang="en-US" altLang="ko-KR" sz="1000" dirty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찾아옵니다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08520" y="5755322"/>
            <a:ext cx="1872243" cy="55399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사회 초년의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근로자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가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일을 하는 장면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8277" y="5755322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젊고 새로운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삶의 설계도는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94451" y="1794882"/>
            <a:ext cx="1872243" cy="55399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노부부가 즐겁게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노후를 즐기는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모습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2320" y="1801305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우리의 젊음을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유지시켜 줍니다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4451" y="3148092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젊은 근로자들이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다같이 웃는 모습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20556" y="3176218"/>
            <a:ext cx="1872243" cy="4001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젊음으로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젊음을 지키세요 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94451" y="4558546"/>
            <a:ext cx="1872243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자막</a:t>
            </a:r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) NPS 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국민연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금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2259" y="4406981"/>
            <a:ext cx="1872243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NA)</a:t>
            </a:r>
            <a:r>
              <a:rPr lang="ko-KR" altLang="en-US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국민연</a:t>
            </a:r>
            <a:r>
              <a:rPr lang="ko-KR" altLang="en-US" sz="1000" dirty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금</a:t>
            </a:r>
            <a:endParaRPr lang="en-US" altLang="ko-KR" sz="1000" dirty="0" smtClean="0"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pic>
        <p:nvPicPr>
          <p:cNvPr id="33" name="Picture 2" descr="http://ss.textcube.com/blog/2/21349/attach/XeW73vg9g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600" y1="4279" x2="4800" y2="84910"/>
                        <a14:foregroundMark x1="52800" y1="82658" x2="96000" y2="79054"/>
                        <a14:foregroundMark x1="56200" y1="83784" x2="57000" y2="89640"/>
                        <a14:foregroundMark x1="35000" y1="97297" x2="71000" y2="89865"/>
                        <a14:foregroundMark x1="29000" y1="94369" x2="39000" y2="95270"/>
                        <a14:foregroundMark x1="22800" y1="93919" x2="39400" y2="95495"/>
                        <a14:foregroundMark x1="62800" y1="91441" x2="84000" y2="90991"/>
                        <a14:foregroundMark x1="96200" y1="70721" x2="96800" y2="15090"/>
                        <a14:foregroundMark x1="28800" y1="8333" x2="93400" y2="14189"/>
                        <a14:foregroundMark x1="21600" y1="93919" x2="26400" y2="94595"/>
                        <a14:foregroundMark x1="25200" y1="94820" x2="33600" y2="97748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5142200"/>
            <a:ext cx="1736802" cy="1542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501743" y="5919083"/>
            <a:ext cx="2742665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(BGM) Jason </a:t>
            </a:r>
            <a:r>
              <a:rPr lang="en-US" altLang="ko-KR" sz="1000" dirty="0" err="1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Mraz</a:t>
            </a:r>
            <a:r>
              <a:rPr lang="en-US" altLang="ko-KR" sz="1000" dirty="0" smtClean="0"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_Living In the Moment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79515" y="5562354"/>
            <a:ext cx="1129785" cy="33855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>
                    <a:lumMod val="95000"/>
                  </a:schemeClr>
                </a:solidFill>
                <a:latin typeface="-윤고딕330" charset="-127"/>
                <a:ea typeface="-윤고딕330" charset="-127"/>
              </a:rPr>
              <a:t>TVCF</a:t>
            </a:r>
          </a:p>
        </p:txBody>
      </p:sp>
    </p:spTree>
    <p:extLst>
      <p:ext uri="{BB962C8B-B14F-4D97-AF65-F5344CB8AC3E}">
        <p14:creationId xmlns:p14="http://schemas.microsoft.com/office/powerpoint/2010/main" val="28487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732" y1="11566" x2="15929" y2="81851"/>
                        <a14:foregroundMark x1="23304" y1="16370" x2="72271" y2="24377"/>
                        <a14:foregroundMark x1="68732" y1="80427" x2="78761" y2="78292"/>
                        <a14:foregroundMark x1="13717" y1="20996" x2="11652" y2="76868"/>
                        <a14:foregroundMark x1="8555" y1="26690" x2="6637" y2="79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464496" cy="41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488" y="4657588"/>
            <a:ext cx="696926" cy="278750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865" y1="67089" x2="9865" y2="67089"/>
                        <a14:foregroundMark x1="35874" y1="72152" x2="39910" y2="63291"/>
                        <a14:foregroundMark x1="29596" y1="78481" x2="33632" y2="78481"/>
                        <a14:foregroundMark x1="26457" y1="87342" x2="21973" y2="88608"/>
                        <a14:foregroundMark x1="19731" y1="86076" x2="23767" y2="86076"/>
                        <a14:foregroundMark x1="32735" y1="32911" x2="32735" y2="32911"/>
                        <a14:foregroundMark x1="45740" y1="34177" x2="45740" y2="34177"/>
                        <a14:foregroundMark x1="20359" y1="34328" x2="20359" y2="34328"/>
                        <a14:backgroundMark x1="52096" y1="44776" x2="52096" y2="44776"/>
                        <a14:backgroundMark x1="20359" y1="62687" x2="20359" y2="62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429" y="1742699"/>
            <a:ext cx="696926" cy="27875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" y="296146"/>
            <a:ext cx="3491879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43608" y="311789"/>
            <a:ext cx="2448272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Comm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Tactic /BTL _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지하철 사진부스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Strategy 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742369"/>
            <a:ext cx="1152128" cy="14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29313" y="1249596"/>
            <a:ext cx="6691359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손글씨 붓" pitchFamily="66" charset="-127"/>
                <a:ea typeface="나눔손글씨 붓" pitchFamily="66" charset="-127"/>
              </a:rPr>
              <a:t>지하철 이벤트 부스 </a:t>
            </a:r>
            <a:r>
              <a:rPr lang="en-US" altLang="ko-KR" sz="2800" b="1" dirty="0" smtClean="0">
                <a:latin typeface="나눔손글씨 붓" pitchFamily="66" charset="-127"/>
                <a:ea typeface="나눔손글씨 붓" pitchFamily="66" charset="-127"/>
              </a:rPr>
              <a:t>_</a:t>
            </a:r>
            <a:r>
              <a:rPr lang="ko-KR" altLang="en-US" sz="2800" b="1" dirty="0" smtClean="0">
                <a:latin typeface="나눔손글씨 붓" pitchFamily="66" charset="-127"/>
                <a:ea typeface="나눔손글씨 붓" pitchFamily="66" charset="-127"/>
              </a:rPr>
              <a:t>지금의 젊은 당신을 지키세요 </a:t>
            </a:r>
            <a:endParaRPr lang="en-US" altLang="ko-KR" sz="2800" dirty="0" smtClean="0"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1434" y="2341329"/>
            <a:ext cx="5199118" cy="117724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목표 및 실행방안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고정 유동인구가 많은 지하철 등에 이벤트 부스를 설치하여 증명사진을 찍을 수 있는 </a:t>
            </a:r>
            <a:endParaRPr lang="en-US" altLang="ko-KR" sz="1050" dirty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시설을 마련한다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그리고 지나가는 근로자들에게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60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대의 모습을 보여준다고 함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부스에서 사진을 찍어주고 사진 합성을 통해 변화 모습 보여줌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당신의 젊음을 지키라는 문구를 사진 아래에 삽입한다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또한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QR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코드와 상담전화번호도 삽입한다 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3785" y="3615207"/>
            <a:ext cx="5199118" cy="117724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기대효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과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자신의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60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대 모습에 궁금증을 유발하여 사람을 모을 수 있고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변화되는 모습을 보며 노년 층을 현실감 있게 상상하게 됨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지하철 증명사진을 통해 현재 자신을 돌아볼 수 있고 앞으로의 미래설계에 대한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계획을 생각할 수 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더불어 뒤에 나와있는 국민연금 상담 번호와 사이트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QR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코드 등을 통해서 즉각적인 액션이 이루어질 수 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22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422" y="4096122"/>
            <a:ext cx="1752600" cy="13906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" y="296146"/>
            <a:ext cx="3419871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311789"/>
            <a:ext cx="2304256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Comm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Tactic / MPR TV PROGRAM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Strategy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1781175" cy="14097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929" y="1447069"/>
            <a:ext cx="6691359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  <a:latin typeface="나눔손글씨 붓" pitchFamily="66" charset="-127"/>
                <a:ea typeface="나눔손글씨 붓" pitchFamily="66" charset="-127"/>
              </a:rPr>
              <a:t>TV </a:t>
            </a:r>
            <a:r>
              <a:rPr lang="ko-KR" altLang="en-US" sz="2800" b="1" dirty="0" smtClean="0">
                <a:solidFill>
                  <a:srgbClr val="002060"/>
                </a:solidFill>
                <a:latin typeface="나눔손글씨 붓" pitchFamily="66" charset="-127"/>
                <a:ea typeface="나눔손글씨 붓" pitchFamily="66" charset="-127"/>
              </a:rPr>
              <a:t>다큐멘터리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프로그램 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: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 노후에 대한 사회적 경각심 형성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pic>
        <p:nvPicPr>
          <p:cNvPr id="3074" name="Picture 2" descr="http://img.danawa.com/cms/img/2011/02/28/%B8%DE%C0%CE_thumb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182" y1="22553" x2="7818" y2="31277"/>
                        <a14:foregroundMark x1="59455" y1="18511" x2="70364" y2="20851"/>
                        <a14:foregroundMark x1="36364" y1="93404" x2="44909" y2="92979"/>
                        <a14:foregroundMark x1="47455" y1="92766" x2="69455" y2="92766"/>
                        <a14:foregroundMark x1="69636" y1="92340" x2="73455" y2="92340"/>
                        <a14:foregroundMark x1="75455" y1="92553" x2="78182" y2="92553"/>
                        <a14:foregroundMark x1="77091" y1="92979" x2="77273" y2="93830"/>
                        <a14:foregroundMark x1="41636" y1="95532" x2="41636" y2="95532"/>
                        <a14:foregroundMark x1="41273" y1="94681" x2="51636" y2="94043"/>
                        <a14:foregroundMark x1="50727" y1="91702" x2="54000" y2="84894"/>
                        <a14:foregroundMark x1="48727" y1="85745" x2="48727" y2="89149"/>
                        <a14:foregroundMark x1="49455" y1="86809" x2="49455" y2="88936"/>
                        <a14:foregroundMark x1="70364" y1="91064" x2="77455" y2="92553"/>
                        <a14:foregroundMark x1="66909" y1="92128" x2="80182" y2="92553"/>
                        <a14:foregroundMark x1="52182" y1="94468" x2="60545" y2="93404"/>
                        <a14:foregroundMark x1="55091" y1="94255" x2="62182" y2="9383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043" y="2060848"/>
            <a:ext cx="2952328" cy="25228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41434" y="2341329"/>
            <a:ext cx="5199118" cy="1015663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목표 및 실행방안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시사적인 사회 문제를 다루는 시사 다큐멘터리와 유익한 정보를 제공하고 고발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하여 대중의 경각심과 설득을 목표로 하는 다큐멘터리를 이용하여 사회적인</a:t>
            </a:r>
            <a:r>
              <a:rPr lang="en-US" altLang="ko-K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경각심을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불러 일으킨다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또한 노후 관련 휴먼 다큐멘터리를 통해 공동체적인 삶의 공감대를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형성하고 자연스럽게 노후에 대하여 고민 해 볼 수 있게 한다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3785" y="3615207"/>
            <a:ext cx="5199118" cy="133882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기대효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과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시청자들의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호감도와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신뢰도가 높은 프로그램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‘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다큐멘터리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’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를 이용하여 정보를 제공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하기 때문에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소비자들이 거부감 없이 자연스럽게 받아들일 수 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이를 통하여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노후에 준비를 잠재 의식 속에 담아두게 할 수 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b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</a:b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MBC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의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&lt;PD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수첩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&gt; KBS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의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&lt;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추적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60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분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&gt; SBS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의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&lt;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그것이 알고 싶다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&gt;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와 같은 대표적인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시사 다큐멘터리를 포함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KBS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의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&lt;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인간극장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&gt;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과 같은 휴먼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다큐멘터리등</a:t>
            </a:r>
            <a:r>
              <a:rPr lang="ko-KR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근로자에게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친숙한 매체로 보다 명확하고 신뢰감 있는 메시지를 전달 할 수 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07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" y="296146"/>
            <a:ext cx="3491879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43608" y="311789"/>
            <a:ext cx="2448272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Comm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Tactic /OTE _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찾아가는 설계도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Strategy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68" y="1930562"/>
            <a:ext cx="3416044" cy="208823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postfiles2.naver.net/20110512_145/go_ysc_1305185012909vytov_JPEG/%C1%F8%B7%CE%BB%F3%B4%E3.jpg?type=w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800" y1="10386" x2="62800" y2="1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532" y="2977097"/>
            <a:ext cx="2642149" cy="21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41434" y="2341329"/>
            <a:ext cx="5199118" cy="1015663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목표 및 실행방안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대학가 찾아가는 인생에 대한 연금 설계도 대학생은 취업전선에 나가기 전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즉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취업문을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향해 가는 기로에 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대학생활이 끝나면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생은 전환기를 맞이하게 된다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따라서 대학생들에게 취업 후 노후 설계도를 그려주는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상담 이벤트를 실시한다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3785" y="3615207"/>
            <a:ext cx="5199118" cy="1015663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기대효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과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보험 선전 방식과 다른 실질적이고 구체적인 라이프스타일을 찾아주고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노후 설계와 더불어 자연스럽게 국민연금의 우수성과 안정성을 알린다</a:t>
            </a:r>
            <a:endParaRPr lang="en-US" altLang="ko-KR" sz="1050" dirty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취업에 나감과 동시에 근로자의 하나로서 사회를 이끌어가고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자신의 인생을 이끌어가는 대학생들에게 효과가 클 것이다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97265" y="1196752"/>
            <a:ext cx="6691359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002060"/>
                </a:solidFill>
                <a:latin typeface="나눔손글씨 붓" pitchFamily="66" charset="-127"/>
                <a:ea typeface="나눔손글씨 붓" pitchFamily="66" charset="-127"/>
              </a:rPr>
              <a:t>국민연금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젊음의 곁으로 가다 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_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대학가 상담부스 설치  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62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" y="296146"/>
            <a:ext cx="3203846" cy="252534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43608" y="311791"/>
            <a:ext cx="223224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Comm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Tactic / 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BTL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지하철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광고 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Strategy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61602"/>
            <a:ext cx="4229100" cy="21145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865" y1="67089" x2="9865" y2="67089"/>
                        <a14:foregroundMark x1="35874" y1="72152" x2="39910" y2="63291"/>
                        <a14:foregroundMark x1="29596" y1="78481" x2="33632" y2="78481"/>
                        <a14:foregroundMark x1="26457" y1="87342" x2="21973" y2="88608"/>
                        <a14:foregroundMark x1="19731" y1="86076" x2="23767" y2="86076"/>
                        <a14:foregroundMark x1="32735" y1="32911" x2="32735" y2="32911"/>
                        <a14:foregroundMark x1="45740" y1="34177" x2="45740" y2="34177"/>
                        <a14:foregroundMark x1="20359" y1="34328" x2="20359" y2="34328"/>
                        <a14:backgroundMark x1="52096" y1="44776" x2="52096" y2="44776"/>
                        <a14:backgroundMark x1="20359" y1="62687" x2="20359" y2="62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393" y="3289084"/>
            <a:ext cx="696926" cy="278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335" y="2517309"/>
            <a:ext cx="1656184" cy="83099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당신의 젊은 미소를</a:t>
            </a:r>
            <a:endParaRPr lang="en-US" altLang="ko-KR" sz="1200" dirty="0" smtClean="0">
              <a:solidFill>
                <a:schemeClr val="bg1">
                  <a:lumMod val="9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젊음이 지킵니다 </a:t>
            </a:r>
            <a:endParaRPr lang="en-US" altLang="ko-KR" sz="1200" dirty="0" smtClean="0">
              <a:solidFill>
                <a:schemeClr val="bg1">
                  <a:lumMod val="9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algn="ctr"/>
            <a:endParaRPr lang="en-US" altLang="ko-KR" sz="1200" dirty="0">
              <a:solidFill>
                <a:schemeClr val="bg1">
                  <a:lumMod val="9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국민연금 </a:t>
            </a:r>
            <a:endParaRPr lang="en-US" altLang="ko-KR" sz="1200" dirty="0" smtClean="0">
              <a:solidFill>
                <a:schemeClr val="bg1">
                  <a:lumMod val="9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1988840"/>
            <a:ext cx="5199118" cy="150041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목표 및 실행방안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고정 유동인구가 많은 지하철역 계단을 내려오며 양 옆으로 펼쳐진 광고판에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아들과의 약속을 지키려는 당신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거래처와의 약속을 지키는 당신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사랑하는 사람과의 약속을 지키려는 당신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등으로 감성적인 글을 통해 내려가면서 이야기에 몰입을 유도하고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다 내려가면 카메라 혹은 거울이 설치되었다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그 속에는 자신의 모습이 비추고 당신의 젊은 미소를 젊은 국민연금이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지킨다는 문구가 나온다  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3709481"/>
            <a:ext cx="5199118" cy="117724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기대효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과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감성적인 메시지 전달과 더불어 근로자를 응원하는 메시지 등으로</a:t>
            </a:r>
            <a:endParaRPr lang="en-US" altLang="ko-KR" sz="1050" dirty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긍정적인 이미지 재고와 함께 따뜻함을 느낄 수 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마지막에 나오는 거울과 카메라는 시민들이 일상적인 거울로도 이용 할 수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있어서 마케팅 효과가 더욱 크다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주요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Place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로는 직장인들이 많은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강남역과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종각역등이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있다  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32786"/>
            <a:ext cx="4229100" cy="21196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91363" y="1196752"/>
            <a:ext cx="6691359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002060"/>
                </a:solidFill>
                <a:latin typeface="나눔손글씨 붓" pitchFamily="66" charset="-127"/>
                <a:ea typeface="나눔손글씨 붓" pitchFamily="66" charset="-127"/>
              </a:rPr>
              <a:t>국민연금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지키는 당신을 지킵니다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_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지하철 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340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" y="296146"/>
            <a:ext cx="3491879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43608" y="311789"/>
            <a:ext cx="2448272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Comm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Tactic /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증강현실 어플리케이션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Strategy </a:t>
            </a:r>
          </a:p>
        </p:txBody>
      </p:sp>
      <p:pic>
        <p:nvPicPr>
          <p:cNvPr id="3076" name="Picture 4" descr="http://trendinsight.biz/wp-content/uploads/2012/04/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51" y="1484784"/>
            <a:ext cx="3567963" cy="23786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1.ddaily.co.kr/DATA/news/20100503/20100503153145__DKA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6735"/>
            <a:ext cx="3567963" cy="23762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41434" y="2341329"/>
            <a:ext cx="5199118" cy="85408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목표 및 실행방안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노후 설계와 관련된 정보를 입력하고 자신의 수익과 지출 등을 입력하면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미래의 자산 정도를 체크할 수 있는 어플리케이션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연금에 대한 계산 기능도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들어가 있어 근로자들이 쉽게 연금에 대한 예측과 궁금증을 해결 할 수 있다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3785" y="3615207"/>
            <a:ext cx="5199118" cy="85408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기대효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과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경험 마케팅의 일종으로 아이러니하게 미래에 대한 불안함으로 오히려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연금을 쉽게 시작하지 못 하는 근로자들에게 보다 계획적이고 실천적인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어플리케이션을 통해 국민연금 시작을 장려 할 수 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0349" y="1196752"/>
            <a:ext cx="6691359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002060"/>
                </a:solidFill>
                <a:latin typeface="나눔손글씨 붓" pitchFamily="66" charset="-127"/>
                <a:ea typeface="나눔손글씨 붓" pitchFamily="66" charset="-127"/>
              </a:rPr>
              <a:t>국민연금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나와의 약속을 지키다 어플리케이션 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20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" y="296146"/>
            <a:ext cx="3491879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43608" y="311789"/>
            <a:ext cx="2448272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Comm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Tactic /EVENT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행복사례 공모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Strategy </a:t>
            </a:r>
          </a:p>
        </p:txBody>
      </p:sp>
      <p:sp>
        <p:nvSpPr>
          <p:cNvPr id="3" name="AutoShape 7" descr="http://cfile7.uf.tistory.com/image/1113523C4ECA02FE303AC3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9" descr="http://cfile7.uf.tistory.com/image/1113523C4ECA02FE303AC3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323531" y="2087992"/>
            <a:ext cx="4075577" cy="2592288"/>
            <a:chOff x="247313" y="1161980"/>
            <a:chExt cx="4075577" cy="259228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13" y="1161980"/>
              <a:ext cx="4075576" cy="25922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430" y="1719998"/>
              <a:ext cx="1318310" cy="567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8" descr="http://postfiles2.naver.net/20101221_193/sye302_12929353378272yf3K_JPEG/2010-12-21_21%3B23%3B25.JPG?type=w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430" y="2458124"/>
              <a:ext cx="555257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 descr="http://www.yoyangnara.com/data/cheditor4/1008/gaXkFAptngBj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49313" y="2868783"/>
              <a:ext cx="563884" cy="339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251" y="3256150"/>
              <a:ext cx="558374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940704" y="2873517"/>
              <a:ext cx="1382186" cy="338554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>
                  <a:latin typeface="나눔손글씨 붓" pitchFamily="66" charset="-127"/>
                  <a:ea typeface="나눔손글씨 붓" pitchFamily="66" charset="-127"/>
                </a:rPr>
                <a:t>국민연금 행복사</a:t>
              </a:r>
              <a:r>
                <a:rPr lang="ko-KR" altLang="en-US" sz="1600" dirty="0">
                  <a:latin typeface="나눔손글씨 붓" pitchFamily="66" charset="-127"/>
                  <a:ea typeface="나눔손글씨 붓" pitchFamily="66" charset="-127"/>
                </a:rPr>
                <a:t>례</a:t>
              </a:r>
              <a:r>
                <a:rPr lang="ko-KR" altLang="en-US" sz="1600" dirty="0" smtClean="0">
                  <a:latin typeface="나눔손글씨 붓" pitchFamily="66" charset="-127"/>
                  <a:ea typeface="나눔손글씨 붓" pitchFamily="66" charset="-127"/>
                </a:rPr>
                <a:t> </a:t>
              </a:r>
              <a:endParaRPr lang="en-US" altLang="ko-KR" sz="1600" dirty="0" smtClean="0">
                <a:latin typeface="나눔손글씨 붓" pitchFamily="66" charset="-127"/>
                <a:ea typeface="나눔손글씨 붓" pitchFamily="66" charset="-127"/>
              </a:endParaRPr>
            </a:p>
          </p:txBody>
        </p:sp>
        <p:pic>
          <p:nvPicPr>
            <p:cNvPr id="14" name="Picture 8" descr="http://postfiles2.naver.net/20101221_193/sye302_12929353378272yf3K_JPEG/2010-12-21_21%3B23%3B25.JPG?type=w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600" y="3382938"/>
              <a:ext cx="492108" cy="279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4433369" y="1321604"/>
            <a:ext cx="6691359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002060"/>
                </a:solidFill>
                <a:latin typeface="나눔손글씨 붓" pitchFamily="66" charset="-127"/>
                <a:ea typeface="나눔손글씨 붓" pitchFamily="66" charset="-127"/>
              </a:rPr>
              <a:t>국민연금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젊음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의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 지킴을 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SNS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로 나누다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2383" y="2564904"/>
            <a:ext cx="5199118" cy="133882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목표 및 실행방안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실제 연금을 통해 노년의 젊음을 찾은 사람들의 사례를 소개한다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연금급여가 행복한 노후 계획의 필수라는 것을 알릴  수 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endParaRPr lang="en-US" altLang="ko-KR" sz="1050" dirty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페이스북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페이지에 이벤트를 알린 후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블로그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어플리케이션 등으로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수기를 공급하고 이에 대한 피드백을 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페이스북의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좋아요나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어플리케이션의 별로서 평가한다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우수 수기는 모아서 전자 책으로도 발간한다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2383" y="4138083"/>
            <a:ext cx="5199118" cy="1015663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기대효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과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실제 연금지급으로 행복한 이들의 사례를 통해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근로자들이 보다 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쉽게 어떠한 방법으로 연금이 삶에 영향을 미치는지 알 수 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더불어 이웃들의 이야기를 통해 잔잔한 감동과 신뢰감 있는 메시지를</a:t>
            </a:r>
            <a:endParaRPr lang="en-US" altLang="ko-K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전달 할 수 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340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5039560" y="2836622"/>
            <a:ext cx="828584" cy="307777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20890" y="2836622"/>
            <a:ext cx="4572000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r"/>
            <a:r>
              <a:rPr lang="en-US" altLang="ko-KR" sz="700" dirty="0"/>
              <a:t>The </a:t>
            </a:r>
            <a:r>
              <a:rPr lang="en-US" altLang="ko-KR" sz="700" b="1" dirty="0">
                <a:solidFill>
                  <a:srgbClr val="002060"/>
                </a:solidFill>
              </a:rPr>
              <a:t>National Pension Service of Korea</a:t>
            </a:r>
            <a:r>
              <a:rPr lang="en-US" altLang="ko-KR" sz="700" dirty="0"/>
              <a:t>  </a:t>
            </a:r>
            <a:r>
              <a:rPr lang="en-US" altLang="ko-KR" sz="700" dirty="0" smtClean="0"/>
              <a:t>is </a:t>
            </a:r>
            <a:r>
              <a:rPr lang="en-US" altLang="ko-KR" sz="700" dirty="0"/>
              <a:t>a </a:t>
            </a:r>
            <a:endParaRPr lang="en-US" altLang="ko-KR" sz="700" dirty="0" smtClean="0"/>
          </a:p>
          <a:p>
            <a:pPr algn="r"/>
            <a:r>
              <a:rPr lang="en-US" altLang="ko-KR" sz="700" dirty="0" smtClean="0"/>
              <a:t>public</a:t>
            </a:r>
            <a:r>
              <a:rPr lang="en-US" altLang="ko-KR" sz="700" dirty="0"/>
              <a:t> pension fund </a:t>
            </a:r>
            <a:r>
              <a:rPr lang="en-US" altLang="ko-KR" sz="700" dirty="0" smtClean="0"/>
              <a:t>for Korea</a:t>
            </a:r>
            <a:endParaRPr lang="ko-KR" altLang="en-US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4976055" y="2717749"/>
            <a:ext cx="4032448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>
                    <a:lumMod val="95000"/>
                  </a:schemeClr>
                </a:solidFill>
                <a:latin typeface="HY견고딕" pitchFamily="18" charset="-127"/>
                <a:ea typeface="HY견고딕" pitchFamily="18" charset="-127"/>
              </a:rPr>
              <a:t>NPS</a:t>
            </a:r>
            <a:endParaRPr lang="ko-KR" altLang="en-US" sz="2800" dirty="0">
              <a:solidFill>
                <a:schemeClr val="bg1">
                  <a:lumMod val="9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9163" y="2675450"/>
            <a:ext cx="3384376" cy="2308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제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7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회 국민연금 대학생 광고 공모전  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8503" y="3356992"/>
            <a:ext cx="7915495" cy="64633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나눔손글씨 붓" pitchFamily="66" charset="-127"/>
                <a:ea typeface="나눔손글씨 붓" pitchFamily="66" charset="-127"/>
              </a:rPr>
              <a:t>국민연금</a:t>
            </a:r>
            <a:r>
              <a:rPr lang="en-US" altLang="ko-KR" sz="3600" dirty="0" smtClean="0">
                <a:latin typeface="나눔손글씨 붓" pitchFamily="66" charset="-127"/>
                <a:ea typeface="나눔손글씨 붓" pitchFamily="66" charset="-127"/>
              </a:rPr>
              <a:t>,</a:t>
            </a:r>
            <a:r>
              <a:rPr lang="ko-KR" altLang="en-US" sz="3600" dirty="0" smtClean="0"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ko-KR" altLang="en-US" sz="2800" dirty="0" smtClean="0">
                <a:latin typeface="나눔손글씨 붓" pitchFamily="66" charset="-127"/>
                <a:ea typeface="나눔손글씨 붓" pitchFamily="66" charset="-127"/>
              </a:rPr>
              <a:t>노후를 넘어 근로자들의 마음 속 </a:t>
            </a:r>
            <a:r>
              <a:rPr lang="en-US" altLang="ko-KR" sz="2800" dirty="0" smtClean="0">
                <a:latin typeface="나눔손글씨 붓" pitchFamily="66" charset="-127"/>
                <a:ea typeface="나눔손글씨 붓" pitchFamily="66" charset="-127"/>
              </a:rPr>
              <a:t>‘</a:t>
            </a:r>
            <a:r>
              <a:rPr lang="ko-KR" altLang="en-US" sz="2800" dirty="0" smtClean="0">
                <a:solidFill>
                  <a:srgbClr val="002060"/>
                </a:solidFill>
                <a:latin typeface="나눔손글씨 붓" pitchFamily="66" charset="-127"/>
                <a:ea typeface="나눔손글씨 붓" pitchFamily="66" charset="-127"/>
              </a:rPr>
              <a:t>젊음의 가치</a:t>
            </a:r>
            <a:r>
              <a:rPr lang="en-US" altLang="ko-KR" sz="2800" dirty="0" smtClean="0">
                <a:latin typeface="나눔손글씨 붓" pitchFamily="66" charset="-127"/>
                <a:ea typeface="나눔손글씨 붓" pitchFamily="66" charset="-127"/>
              </a:rPr>
              <a:t>’</a:t>
            </a:r>
            <a:r>
              <a:rPr lang="ko-KR" altLang="en-US" sz="2800" dirty="0" smtClean="0">
                <a:latin typeface="나눔손글씨 붓" pitchFamily="66" charset="-127"/>
                <a:ea typeface="나눔손글씨 붓" pitchFamily="66" charset="-127"/>
              </a:rPr>
              <a:t>로 자리잡다 </a:t>
            </a:r>
            <a:endParaRPr lang="en-US" altLang="ko-KR" sz="2800" dirty="0" smtClean="0"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5877272"/>
            <a:ext cx="7915495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나눔손글씨 붓" pitchFamily="66" charset="-127"/>
                <a:ea typeface="나눔손글씨 붓" pitchFamily="66" charset="-127"/>
              </a:rPr>
              <a:t>감사합니다 </a:t>
            </a:r>
            <a:endParaRPr lang="en-US" altLang="ko-KR" sz="2800" dirty="0" smtClean="0"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" y="296146"/>
            <a:ext cx="2806889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39552" y="311789"/>
            <a:ext cx="226733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젊음의 가치로 재조명 받다 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302459"/>
            <a:ext cx="1700504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Outro  </a:t>
            </a:r>
          </a:p>
        </p:txBody>
      </p:sp>
    </p:spTree>
    <p:extLst>
      <p:ext uri="{BB962C8B-B14F-4D97-AF65-F5344CB8AC3E}">
        <p14:creationId xmlns:p14="http://schemas.microsoft.com/office/powerpoint/2010/main" val="13512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968" y="1939612"/>
            <a:ext cx="367480" cy="116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6" descr="http://clipartist.info/www/COLOURINGBOOK.ORG/Letters/B/baby_silhouette_coloring_book_colouring-999px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802" y="2607393"/>
            <a:ext cx="642814" cy="51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직선 연결선 51"/>
          <p:cNvCxnSpPr/>
          <p:nvPr/>
        </p:nvCxnSpPr>
        <p:spPr>
          <a:xfrm>
            <a:off x="1385823" y="2571356"/>
            <a:ext cx="665897" cy="526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flipV="1">
            <a:off x="2035795" y="2524444"/>
            <a:ext cx="716790" cy="9382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2752585" y="2524504"/>
            <a:ext cx="298780" cy="994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직선 연결선 2055"/>
          <p:cNvCxnSpPr/>
          <p:nvPr/>
        </p:nvCxnSpPr>
        <p:spPr>
          <a:xfrm>
            <a:off x="1317239" y="2400085"/>
            <a:ext cx="734481" cy="3003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 flipV="1">
            <a:off x="2035795" y="2600908"/>
            <a:ext cx="716790" cy="9382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2752585" y="2600969"/>
            <a:ext cx="358395" cy="4685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" y="296146"/>
            <a:ext cx="2634474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Society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315" y="311789"/>
            <a:ext cx="1384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 </a:t>
            </a:r>
            <a:r>
              <a:rPr lang="ko-KR" altLang="en-US" sz="1000" dirty="0" err="1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저출산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고령화 사회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331640" y="1656918"/>
            <a:ext cx="1944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309924" y="1916832"/>
            <a:ext cx="1944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1331411" y="2160974"/>
            <a:ext cx="1944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296207" y="2400085"/>
            <a:ext cx="1944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1324325" y="2629597"/>
            <a:ext cx="1944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1310608" y="2873739"/>
            <a:ext cx="1944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1194315" y="3244792"/>
            <a:ext cx="205982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97791" y="1549477"/>
            <a:ext cx="288032" cy="144655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6</a:t>
            </a:r>
          </a:p>
          <a:p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5</a:t>
            </a:r>
          </a:p>
          <a:p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4</a:t>
            </a:r>
          </a:p>
          <a:p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3</a:t>
            </a:r>
          </a:p>
          <a:p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2</a:t>
            </a:r>
          </a:p>
          <a:p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624" y="3223024"/>
            <a:ext cx="2441854" cy="21544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1960   1970   1980   1990   2000   2009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77663" y="1656918"/>
            <a:ext cx="2441854" cy="2308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4</a:t>
            </a:r>
            <a:r>
              <a:rPr lang="ko-KR" alt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개국 출산율 </a:t>
            </a:r>
            <a:r>
              <a:rPr lang="en-US" altLang="ko-K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단위 </a:t>
            </a:r>
            <a:r>
              <a:rPr lang="en-US" altLang="ko-K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:</a:t>
            </a:r>
            <a:r>
              <a:rPr lang="ko-KR" alt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명</a:t>
            </a:r>
            <a:r>
              <a:rPr lang="en-US" altLang="ko-K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385823" y="1656918"/>
            <a:ext cx="665897" cy="8359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2051720" y="2492896"/>
            <a:ext cx="356831" cy="216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2403036" y="2700453"/>
            <a:ext cx="356831" cy="16481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2752585" y="2862602"/>
            <a:ext cx="298780" cy="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68402" y="2739064"/>
            <a:ext cx="2441854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1.15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81832" y="2740683"/>
            <a:ext cx="420175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smtClean="0">
                <a:latin typeface="-윤고딕330" pitchFamily="18" charset="-127"/>
                <a:ea typeface="-윤고딕330" pitchFamily="18" charset="-127"/>
              </a:rPr>
              <a:t>한국</a:t>
            </a:r>
            <a:endParaRPr lang="en-US" altLang="ko-KR" sz="1000" b="1" dirty="0" smtClean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77815" y="2329311"/>
            <a:ext cx="2176225" cy="46166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-윤고딕330" pitchFamily="18" charset="-127"/>
                <a:ea typeface="-윤고딕330" pitchFamily="18" charset="-127"/>
              </a:rPr>
              <a:t>1.98 </a:t>
            </a:r>
            <a:r>
              <a:rPr lang="ko-KR" altLang="en-US" sz="800" b="1" dirty="0" smtClean="0">
                <a:latin typeface="-윤고딕330" pitchFamily="18" charset="-127"/>
                <a:ea typeface="-윤고딕330" pitchFamily="18" charset="-127"/>
              </a:rPr>
              <a:t>프랑스</a:t>
            </a:r>
            <a:endParaRPr lang="en-US" altLang="ko-KR" sz="800" b="1" dirty="0" smtClean="0"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800" b="1" dirty="0" smtClean="0">
                <a:latin typeface="-윤고딕330" pitchFamily="18" charset="-127"/>
                <a:ea typeface="-윤고딕330" pitchFamily="18" charset="-127"/>
              </a:rPr>
              <a:t>1.94 </a:t>
            </a:r>
            <a:r>
              <a:rPr lang="ko-KR" altLang="en-US" sz="800" b="1" dirty="0" smtClean="0">
                <a:latin typeface="-윤고딕330" pitchFamily="18" charset="-127"/>
                <a:ea typeface="-윤고딕330" pitchFamily="18" charset="-127"/>
              </a:rPr>
              <a:t>영국</a:t>
            </a:r>
            <a:endParaRPr lang="en-US" altLang="ko-KR" sz="800" b="1" dirty="0" smtClean="0"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800" b="1" dirty="0" smtClean="0">
                <a:latin typeface="-윤고딕330" pitchFamily="18" charset="-127"/>
                <a:ea typeface="-윤고딕330" pitchFamily="18" charset="-127"/>
              </a:rPr>
              <a:t>1.95 </a:t>
            </a:r>
            <a:r>
              <a:rPr lang="ko-KR" altLang="en-US" sz="800" b="1" dirty="0" smtClean="0">
                <a:latin typeface="-윤고딕330" pitchFamily="18" charset="-127"/>
                <a:ea typeface="-윤고딕330" pitchFamily="18" charset="-127"/>
              </a:rPr>
              <a:t>스웨덴</a:t>
            </a:r>
            <a:endParaRPr lang="en-US" altLang="ko-KR" sz="800" b="1" dirty="0" smtClean="0"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5868144" y="1624029"/>
            <a:ext cx="1944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5867915" y="2097941"/>
            <a:ext cx="1944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>
            <a:off x="5860829" y="2596708"/>
            <a:ext cx="1944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5867208" y="3064189"/>
            <a:ext cx="1944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05183" y="1520205"/>
            <a:ext cx="406977" cy="169277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40</a:t>
            </a:r>
          </a:p>
          <a:p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endParaRPr lang="en-US" altLang="ko-KR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30</a:t>
            </a:r>
          </a:p>
          <a:p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endParaRPr lang="en-US" altLang="ko-KR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20</a:t>
            </a:r>
          </a:p>
          <a:p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endParaRPr lang="en-US" altLang="ko-KR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10</a:t>
            </a:r>
          </a:p>
        </p:txBody>
      </p:sp>
      <p:cxnSp>
        <p:nvCxnSpPr>
          <p:cNvPr id="66" name="직선 연결선 65"/>
          <p:cNvCxnSpPr/>
          <p:nvPr/>
        </p:nvCxnSpPr>
        <p:spPr>
          <a:xfrm flipV="1">
            <a:off x="5858767" y="2704783"/>
            <a:ext cx="502942" cy="35520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 flipV="1">
            <a:off x="6342731" y="1936928"/>
            <a:ext cx="687589" cy="7779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flipV="1">
            <a:off x="7015411" y="1782382"/>
            <a:ext cx="724941" cy="16459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752072" y="1638554"/>
            <a:ext cx="2441854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37.6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050152" y="1638554"/>
            <a:ext cx="420175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smtClean="0">
                <a:latin typeface="-윤고딕330" pitchFamily="18" charset="-127"/>
                <a:ea typeface="-윤고딕330" pitchFamily="18" charset="-127"/>
              </a:rPr>
              <a:t>한국</a:t>
            </a:r>
            <a:endParaRPr lang="en-US" altLang="ko-KR" sz="1000" b="1" dirty="0" smtClean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08671" y="1624029"/>
            <a:ext cx="1499633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65</a:t>
            </a:r>
            <a:r>
              <a:rPr lang="ko-KR" alt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세 이상 노인인구 비율 </a:t>
            </a:r>
            <a:endParaRPr lang="en-US" altLang="ko-KR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단위 </a:t>
            </a:r>
            <a:r>
              <a:rPr lang="en-US" altLang="ko-K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: %)</a:t>
            </a:r>
          </a:p>
        </p:txBody>
      </p:sp>
      <p:cxnSp>
        <p:nvCxnSpPr>
          <p:cNvPr id="78" name="직선 연결선 77"/>
          <p:cNvCxnSpPr/>
          <p:nvPr/>
        </p:nvCxnSpPr>
        <p:spPr>
          <a:xfrm>
            <a:off x="5801175" y="3266780"/>
            <a:ext cx="205982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834370" y="3243120"/>
            <a:ext cx="2441854" cy="21544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2010    2020    2030    2040    2050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937447" y="5517232"/>
            <a:ext cx="7043265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한국 너무 빨리 늙어간다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91680" y="5807620"/>
            <a:ext cx="7043265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저 출산과 고령화 사회로 한국의 </a:t>
            </a:r>
            <a:endParaRPr lang="en-US" altLang="ko-K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담세자의 부담이 커져만 가고 있다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cxnSp>
        <p:nvCxnSpPr>
          <p:cNvPr id="2071" name="직선 연결선 2070"/>
          <p:cNvCxnSpPr/>
          <p:nvPr/>
        </p:nvCxnSpPr>
        <p:spPr>
          <a:xfrm>
            <a:off x="4644008" y="1374386"/>
            <a:ext cx="0" cy="245304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43608" y="3719354"/>
            <a:ext cx="3069751" cy="86177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대한민국의 </a:t>
            </a:r>
            <a:r>
              <a:rPr lang="ko-KR" alt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저출산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현상은 과학기술은 발전 하였으나</a:t>
            </a:r>
            <a:endParaRPr lang="en-US" altLang="ko-K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치열한 경쟁으로 먹고 살기에 바쁘고 힘든 상황에서</a:t>
            </a:r>
            <a:endParaRPr lang="en-US" altLang="ko-K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출산 후에 발생하는 교육비와 육아가 부담으로 다가와</a:t>
            </a:r>
            <a:endParaRPr lang="en-US" altLang="ko-K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출산을 생각하기 어렵게 한다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endParaRPr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이는 지속적인 담세자 층의 약화를 가져온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다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endParaRPr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80535" y="3719354"/>
            <a:ext cx="3069751" cy="70788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한국 사회가 선진화 됨에 따라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복지 지출과 발달된</a:t>
            </a:r>
            <a:endParaRPr lang="en-US" altLang="ko-K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과학기술을 통해 노인들의 평균 수명이 늘어나고 있다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  <a:p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이러한 상황은 복지국가에 부담으로 다가오고</a:t>
            </a:r>
            <a:endParaRPr lang="en-US" altLang="ko-K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이는 담세자의 부담을 또한 야기시킨다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09124" y="3429000"/>
            <a:ext cx="3069751" cy="20005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출처 </a:t>
            </a:r>
            <a:r>
              <a:rPr lang="en-US" altLang="ko-KR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: </a:t>
            </a: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경제협력개발기구 </a:t>
            </a:r>
            <a:r>
              <a:rPr lang="en-US" altLang="ko-KR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OECD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02449" y="3429000"/>
            <a:ext cx="3069751" cy="20005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출처 </a:t>
            </a:r>
            <a:r>
              <a:rPr lang="en-US" altLang="ko-KR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: </a:t>
            </a: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경제협력개발기구 </a:t>
            </a:r>
            <a:r>
              <a:rPr lang="en-US" altLang="ko-KR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OECD</a:t>
            </a:r>
          </a:p>
        </p:txBody>
      </p:sp>
    </p:spTree>
    <p:extLst>
      <p:ext uri="{BB962C8B-B14F-4D97-AF65-F5344CB8AC3E}">
        <p14:creationId xmlns:p14="http://schemas.microsoft.com/office/powerpoint/2010/main" val="40866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296146"/>
            <a:ext cx="2634474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Society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315" y="311789"/>
            <a:ext cx="1384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물가 상승 임금 정체 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1520" y="1573629"/>
            <a:ext cx="4176464" cy="2431435"/>
          </a:xfrm>
          <a:prstGeom prst="rect">
            <a:avLst/>
          </a:prstGeom>
          <a:ln>
            <a:noFill/>
            <a:prstDash val="lgDash"/>
          </a:ln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endParaRPr lang="en-US" altLang="ko-KR" sz="800" dirty="0" smtClean="0">
              <a:latin typeface="-윤고딕330" pitchFamily="18" charset="-127"/>
              <a:ea typeface="-윤고딕330" pitchFamily="18" charset="-127"/>
            </a:endParaRPr>
          </a:p>
          <a:p>
            <a:pPr marL="171450" indent="-171450">
              <a:buFontTx/>
              <a:buChar char="-"/>
            </a:pPr>
            <a:r>
              <a:rPr lang="en-US" altLang="ko-KR" sz="800" dirty="0" smtClean="0">
                <a:latin typeface="-윤고딕330" pitchFamily="18" charset="-127"/>
                <a:ea typeface="-윤고딕330" pitchFamily="18" charset="-127"/>
              </a:rPr>
              <a:t>5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월 소비자물가지수는 </a:t>
            </a:r>
            <a:r>
              <a:rPr lang="ko-KR" altLang="en-US" sz="800" dirty="0" smtClean="0">
                <a:latin typeface="-윤고딕330" pitchFamily="18" charset="-127"/>
                <a:ea typeface="-윤고딕330" pitchFamily="18" charset="-127"/>
              </a:rPr>
              <a:t>전월 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0.2%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상승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전년동월대비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2.5% </a:t>
            </a:r>
            <a:r>
              <a:rPr lang="ko-KR" altLang="en-US" sz="800" dirty="0">
                <a:solidFill>
                  <a:srgbClr val="C00000"/>
                </a:solidFill>
                <a:latin typeface="-윤고딕330" pitchFamily="18" charset="-127"/>
                <a:ea typeface="-윤고딕330" pitchFamily="18" charset="-127"/>
              </a:rPr>
              <a:t>상승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하였음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. 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800" dirty="0" smtClean="0">
                <a:latin typeface="-윤고딕330" pitchFamily="18" charset="-127"/>
                <a:ea typeface="-윤고딕330" pitchFamily="18" charset="-127"/>
              </a:rPr>
              <a:t>농산물 및 석유류 제외지수는 전월 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0.2%,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전년동월대비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1.6%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각각 </a:t>
            </a:r>
            <a:r>
              <a:rPr lang="ko-KR" altLang="en-US" sz="800" dirty="0">
                <a:solidFill>
                  <a:srgbClr val="C00000"/>
                </a:solidFill>
                <a:latin typeface="-윤고딕330" pitchFamily="18" charset="-127"/>
                <a:ea typeface="-윤고딕330" pitchFamily="18" charset="-127"/>
              </a:rPr>
              <a:t>상승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하였음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. 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800" dirty="0" smtClean="0">
                <a:latin typeface="-윤고딕330" pitchFamily="18" charset="-127"/>
                <a:ea typeface="-윤고딕330" pitchFamily="18" charset="-127"/>
              </a:rPr>
              <a:t>식료품 및 에너지제외지수는 전월 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0.3%,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전년동월대비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1.5%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각각 </a:t>
            </a:r>
            <a:r>
              <a:rPr lang="ko-KR" altLang="en-US" sz="800" dirty="0">
                <a:solidFill>
                  <a:srgbClr val="C00000"/>
                </a:solidFill>
                <a:latin typeface="-윤고딕330" pitchFamily="18" charset="-127"/>
                <a:ea typeface="-윤고딕330" pitchFamily="18" charset="-127"/>
              </a:rPr>
              <a:t>상승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하였음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. 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생활물가지수는 </a:t>
            </a:r>
            <a:r>
              <a:rPr lang="ko-KR" altLang="en-US" sz="800" dirty="0" smtClean="0">
                <a:latin typeface="-윤고딕330" pitchFamily="18" charset="-127"/>
                <a:ea typeface="-윤고딕330" pitchFamily="18" charset="-127"/>
              </a:rPr>
              <a:t>전월 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0.1%,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전년동월대비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2.2%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각각 </a:t>
            </a:r>
            <a:r>
              <a:rPr lang="ko-KR" altLang="en-US" sz="800" dirty="0">
                <a:solidFill>
                  <a:srgbClr val="C00000"/>
                </a:solidFill>
                <a:latin typeface="-윤고딕330" pitchFamily="18" charset="-127"/>
                <a:ea typeface="-윤고딕330" pitchFamily="18" charset="-127"/>
              </a:rPr>
              <a:t>상승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하였음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. 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신선식품지수는 </a:t>
            </a:r>
            <a:r>
              <a:rPr lang="ko-KR" altLang="en-US" sz="800" dirty="0" smtClean="0">
                <a:latin typeface="-윤고딕330" pitchFamily="18" charset="-127"/>
                <a:ea typeface="-윤고딕330" pitchFamily="18" charset="-127"/>
              </a:rPr>
              <a:t>전월 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0.2%,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전년동월대비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13.9%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각각 </a:t>
            </a:r>
            <a:r>
              <a:rPr lang="ko-KR" altLang="en-US" sz="800" dirty="0">
                <a:solidFill>
                  <a:srgbClr val="C00000"/>
                </a:solidFill>
                <a:latin typeface="-윤고딕330" pitchFamily="18" charset="-127"/>
                <a:ea typeface="-윤고딕330" pitchFamily="18" charset="-127"/>
              </a:rPr>
              <a:t>상승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하였음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. 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농축수산물은 </a:t>
            </a:r>
            <a:r>
              <a:rPr lang="ko-KR" altLang="en-US" sz="800" dirty="0" smtClean="0">
                <a:latin typeface="-윤고딕330" pitchFamily="18" charset="-127"/>
                <a:ea typeface="-윤고딕330" pitchFamily="18" charset="-127"/>
              </a:rPr>
              <a:t>전월 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0.1%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하락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전년동월대비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7.4% </a:t>
            </a:r>
            <a:r>
              <a:rPr lang="ko-KR" altLang="en-US" sz="800" dirty="0">
                <a:solidFill>
                  <a:srgbClr val="C00000"/>
                </a:solidFill>
                <a:latin typeface="-윤고딕330" pitchFamily="18" charset="-127"/>
                <a:ea typeface="-윤고딕330" pitchFamily="18" charset="-127"/>
              </a:rPr>
              <a:t>상승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하였음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. 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공업제품은 </a:t>
            </a:r>
            <a:r>
              <a:rPr lang="ko-KR" altLang="en-US" sz="800" dirty="0" smtClean="0">
                <a:latin typeface="-윤고딕330" pitchFamily="18" charset="-127"/>
                <a:ea typeface="-윤고딕330" pitchFamily="18" charset="-127"/>
              </a:rPr>
              <a:t>전월 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0.4%,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전년동월대비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3.5%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각각 </a:t>
            </a:r>
            <a:r>
              <a:rPr lang="ko-KR" altLang="en-US" sz="800" dirty="0">
                <a:solidFill>
                  <a:srgbClr val="C00000"/>
                </a:solidFill>
                <a:latin typeface="-윤고딕330" pitchFamily="18" charset="-127"/>
                <a:ea typeface="-윤고딕330" pitchFamily="18" charset="-127"/>
              </a:rPr>
              <a:t>상승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하였음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. 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전기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.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수도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.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가스는 </a:t>
            </a:r>
            <a:r>
              <a:rPr lang="ko-KR" altLang="en-US" sz="800" dirty="0" smtClean="0">
                <a:latin typeface="-윤고딕330" pitchFamily="18" charset="-127"/>
                <a:ea typeface="-윤고딕330" pitchFamily="18" charset="-127"/>
              </a:rPr>
              <a:t>전월 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0.1%,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전년동월대비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3.9%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각각 </a:t>
            </a:r>
            <a:r>
              <a:rPr lang="ko-KR" altLang="en-US" sz="800" dirty="0">
                <a:solidFill>
                  <a:srgbClr val="C00000"/>
                </a:solidFill>
                <a:latin typeface="-윤고딕330" pitchFamily="18" charset="-127"/>
                <a:ea typeface="-윤고딕330" pitchFamily="18" charset="-127"/>
              </a:rPr>
              <a:t>상승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하였음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. 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/>
            </a:r>
            <a:br>
              <a:rPr lang="ko-KR" altLang="en-US" sz="800" dirty="0"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서비스는 </a:t>
            </a:r>
            <a:r>
              <a:rPr lang="ko-KR" altLang="en-US" sz="800" dirty="0" smtClean="0">
                <a:latin typeface="-윤고딕330" pitchFamily="18" charset="-127"/>
                <a:ea typeface="-윤고딕330" pitchFamily="18" charset="-127"/>
              </a:rPr>
              <a:t>전월 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0.2%,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전년동월대비 </a:t>
            </a:r>
            <a:r>
              <a:rPr lang="en-US" altLang="ko-KR" sz="800" dirty="0">
                <a:latin typeface="-윤고딕330" pitchFamily="18" charset="-127"/>
                <a:ea typeface="-윤고딕330" pitchFamily="18" charset="-127"/>
              </a:rPr>
              <a:t>1.3% 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각각 </a:t>
            </a:r>
            <a:r>
              <a:rPr lang="ko-KR" altLang="en-US" sz="800" dirty="0">
                <a:solidFill>
                  <a:srgbClr val="C00000"/>
                </a:solidFill>
                <a:latin typeface="-윤고딕330" pitchFamily="18" charset="-127"/>
                <a:ea typeface="-윤고딕330" pitchFamily="18" charset="-127"/>
              </a:rPr>
              <a:t>상승</a:t>
            </a:r>
            <a:r>
              <a:rPr lang="ko-KR" altLang="en-US" sz="800" dirty="0">
                <a:latin typeface="-윤고딕330" pitchFamily="18" charset="-127"/>
                <a:ea typeface="-윤고딕330" pitchFamily="18" charset="-127"/>
              </a:rPr>
              <a:t>하였음</a:t>
            </a:r>
            <a:r>
              <a:rPr lang="en-US" altLang="ko-KR" sz="800" dirty="0" smtClean="0">
                <a:latin typeface="-윤고딕330" pitchFamily="18" charset="-127"/>
                <a:ea typeface="-윤고딕330" pitchFamily="18" charset="-127"/>
              </a:rPr>
              <a:t>.</a:t>
            </a:r>
          </a:p>
          <a:p>
            <a:endParaRPr lang="ko-KR" altLang="en-US" sz="800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270379"/>
            <a:ext cx="3069751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2012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년 소비자물가 동향 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5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월 </a:t>
            </a:r>
            <a:r>
              <a:rPr lang="ko-KR" alt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출처 </a:t>
            </a:r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: </a:t>
            </a:r>
            <a:r>
              <a:rPr lang="ko-KR" alt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통계청 </a:t>
            </a:r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4644008" y="1374386"/>
            <a:ext cx="0" cy="245304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797362" y="3266780"/>
            <a:ext cx="395110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43487" y="3274936"/>
            <a:ext cx="4882945" cy="21544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2010 2/4       2010 3/4       2010 4/4       2011 1/4       2011 3/4      2011 4/4  </a:t>
            </a: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5092086" y="1700808"/>
            <a:ext cx="632042" cy="43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5724128" y="1700808"/>
            <a:ext cx="632042" cy="3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6356170" y="2064309"/>
            <a:ext cx="736110" cy="725037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V="1">
            <a:off x="7092280" y="2600907"/>
            <a:ext cx="1296144" cy="196871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70601" y="1268760"/>
            <a:ext cx="3069751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상용근로자 임금총액 및 상승률 추이 </a:t>
            </a:r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8264" y="2555436"/>
            <a:ext cx="3069751" cy="21544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rgbClr val="C00000"/>
                </a:solidFill>
                <a:latin typeface="Yoon 윤고딕 550_TT" pitchFamily="18" charset="-127"/>
                <a:ea typeface="Yoon 윤고딕 550_TT" pitchFamily="18" charset="-127"/>
              </a:rPr>
              <a:t>-1.3 %</a:t>
            </a:r>
            <a:endParaRPr lang="en-US" altLang="ko-KR" sz="800" dirty="0">
              <a:solidFill>
                <a:srgbClr val="C00000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56392" y="2769788"/>
            <a:ext cx="477463" cy="21544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rgbClr val="C00000"/>
                </a:solidFill>
                <a:latin typeface="Yoon 윤고딕 550_TT" pitchFamily="18" charset="-127"/>
                <a:ea typeface="Yoon 윤고딕 550_TT" pitchFamily="18" charset="-127"/>
              </a:rPr>
              <a:t>-1.2%</a:t>
            </a:r>
            <a:endParaRPr lang="en-US" altLang="ko-KR" sz="800" dirty="0">
              <a:solidFill>
                <a:srgbClr val="C00000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68617" y="2667636"/>
            <a:ext cx="3069751" cy="21544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rgbClr val="C00000"/>
                </a:solidFill>
                <a:latin typeface="Yoon 윤고딕 550_TT" pitchFamily="18" charset="-127"/>
                <a:ea typeface="Yoon 윤고딕 550_TT" pitchFamily="18" charset="-127"/>
              </a:rPr>
              <a:t>-1.1%</a:t>
            </a:r>
            <a:endParaRPr lang="en-US" altLang="ko-KR" sz="800" dirty="0">
              <a:solidFill>
                <a:srgbClr val="C00000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04216" y="2585000"/>
            <a:ext cx="3069751" cy="21544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rgbClr val="C00000"/>
                </a:solidFill>
                <a:latin typeface="Yoon 윤고딕 550_TT" pitchFamily="18" charset="-127"/>
                <a:ea typeface="Yoon 윤고딕 550_TT" pitchFamily="18" charset="-127"/>
              </a:rPr>
              <a:t>-0.3%</a:t>
            </a:r>
            <a:endParaRPr lang="en-US" altLang="ko-KR" sz="800" dirty="0">
              <a:solidFill>
                <a:srgbClr val="C00000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8416" y="1291108"/>
            <a:ext cx="1411681" cy="21544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800" dirty="0" smtClean="0">
                <a:latin typeface="Yoon 윤고딕 550_TT" pitchFamily="18" charset="-127"/>
                <a:ea typeface="Yoon 윤고딕 550_TT" pitchFamily="18" charset="-127"/>
              </a:rPr>
              <a:t>출처 </a:t>
            </a:r>
            <a:r>
              <a:rPr lang="en-US" altLang="ko-KR" sz="800" dirty="0" smtClean="0">
                <a:latin typeface="Yoon 윤고딕 550_TT" pitchFamily="18" charset="-127"/>
                <a:ea typeface="Yoon 윤고딕 550_TT" pitchFamily="18" charset="-127"/>
              </a:rPr>
              <a:t>: </a:t>
            </a:r>
            <a:r>
              <a:rPr lang="ko-KR" altLang="en-US" sz="800" dirty="0" smtClean="0">
                <a:latin typeface="Yoon 윤고딕 550_TT" pitchFamily="18" charset="-127"/>
                <a:ea typeface="Yoon 윤고딕 550_TT" pitchFamily="18" charset="-127"/>
              </a:rPr>
              <a:t>나라지표</a:t>
            </a:r>
            <a:endParaRPr lang="en-US" altLang="ko-KR" sz="800" dirty="0"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03238" y="5517232"/>
            <a:ext cx="7043265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국민들의 체감 경기가 어려웠다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91680" y="5807620"/>
            <a:ext cx="7043265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실질적 물가 상승 지표인 소비자물가는 상승했음에 반하여</a:t>
            </a:r>
            <a:endParaRPr lang="en-US" altLang="ko-K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상용 근로자의 임금총액 상승률 추이는 최근에서야 다시 상승세이다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7138" y="4005064"/>
            <a:ext cx="3069751" cy="133882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물가가 지속적으로 성장세를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기록하다가 국제 경제의 불확실성이 커지자 수요가 줄어들고 원자재 가격이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떨어져 최근 한극 은행이 발표한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5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월 생산자 물가 지수는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1.9%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로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2009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년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12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월 이후 가장 낮은 상승률을 기록 했다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하지만 이 같은 생산자 물가 하락세는 앞으로 소비자 물가가 안정되는 데는 긍정적인 영향을 줄 수 있지만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안심하기는 이르다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이는 유럽 재정 위기 등 대외여건의 불확실성이 경제 전반에 확대되고 있다고 한국개발연구원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KDI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는 진단했다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3388" y="4005064"/>
            <a:ext cx="3069751" cy="7848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물가 상승과 함께 임금상승률이 같이 올라간다면 큰 문제가 없으나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2010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년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4/4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분기 부터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2011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년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4/4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분기까지 지속적으로 임금 상승률은 감소를 기록했다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이러한 상황에서 국민들은 상승하는 물가와 멈춰있는 임금 사이에서 체감 경기의 어려움을 겪었다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5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028" y="3212975"/>
            <a:ext cx="287068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" y="296146"/>
            <a:ext cx="2224157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Target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5433" y="311789"/>
            <a:ext cx="1194319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제한적 합리성 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7075" y="2322184"/>
            <a:ext cx="2412267" cy="43088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저 출산 고령화의 최대 피해자는 </a:t>
            </a:r>
            <a:endParaRPr lang="en-US" altLang="ko-KR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내가 아닐까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021" y="2508637"/>
            <a:ext cx="136496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24159" y="2611314"/>
            <a:ext cx="2412267" cy="43088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먹고 살기도 팍팍한데</a:t>
            </a:r>
            <a:endParaRPr lang="en-US" altLang="ko-KR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무슨 노후 준비야 </a:t>
            </a:r>
            <a:endParaRPr lang="en-US" altLang="ko-KR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921295"/>
            <a:ext cx="4562420" cy="2769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이러한 상황에서 국민연금의 메시지는 효과적으로 전달되어질 수 없다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322051"/>
            <a:ext cx="8892478" cy="43088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latin typeface="Yoon 윤고딕 550_TT" pitchFamily="18" charset="-127"/>
                <a:ea typeface="Yoon 윤고딕 550_TT" pitchFamily="18" charset="-127"/>
              </a:rPr>
              <a:t>제한적 합리성 </a:t>
            </a:r>
            <a:r>
              <a:rPr lang="en-US" altLang="ko-KR" sz="1100" b="1" dirty="0" smtClean="0">
                <a:latin typeface="Yoon 윤고딕 550_TT" pitchFamily="18" charset="-127"/>
                <a:ea typeface="Yoon 윤고딕 550_TT" pitchFamily="18" charset="-127"/>
              </a:rPr>
              <a:t>(bounded rationality)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: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의사결정은 모든 요소를 빠짐없이 고려해서 이뤄지는 것이 아니라 기대치를 적당히 </a:t>
            </a:r>
            <a:endParaRPr lang="en-US" altLang="ko-KR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                                                   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만족시키는 수준에서 이루어진다는 이론 근로자 또한 마찬가지이다 예상 효용 보다는 </a:t>
            </a:r>
            <a:r>
              <a:rPr lang="ko-KR" altLang="en-US" sz="110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확실한 현재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를 선호한다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 </a:t>
            </a:r>
            <a:endParaRPr lang="en-US" altLang="ko-KR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1718" y="5517232"/>
            <a:ext cx="7043265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젊은 근로자들의 불확실한 미래 전망인식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5831681"/>
            <a:ext cx="7043265" cy="73866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불확실한 미래의 사회적 분위기 속에 그들은 당장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쓸 수 있는 </a:t>
            </a:r>
            <a:endParaRPr lang="en-US" altLang="ko-K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10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만원이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3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년 후 쓸 수 있는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20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만원 보다 더욱 값어치 있다고 생각한다 </a:t>
            </a:r>
          </a:p>
          <a:p>
            <a:pPr algn="r"/>
            <a:endParaRPr lang="en-US" altLang="ko-K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pic>
        <p:nvPicPr>
          <p:cNvPr id="2" name="Picture 2" descr="http://cfile9.uf.tistory.com/image/126CB4284BA648685018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3212975"/>
            <a:ext cx="2859578" cy="21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file28.uf.tistory.com/image/150F50444EAFD37610A06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709" y="3212977"/>
            <a:ext cx="2870682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296146"/>
            <a:ext cx="2771800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36512" y="302459"/>
            <a:ext cx="15121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Target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5433" y="311789"/>
            <a:ext cx="1626368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젊은 근로자들의 속마음 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1" name="Picture 6" descr="http://a3.sphotos.ak.fbcdn.net/hphotos-ak-snc7/424824_243965142351837_155133289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654" y="1908245"/>
            <a:ext cx="1030121" cy="13734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1.sphotos.ak.fbcdn.net/hphotos-ak-snc6/252787_3286323118452_199810599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042" y="3639681"/>
            <a:ext cx="1030121" cy="13734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48219" y="1942912"/>
            <a:ext cx="3069751" cy="133882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Q )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국민연금에 가입하지 않은 이유는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?</a:t>
            </a:r>
          </a:p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A )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현재를 즐기기도 해야죠 생활비도 만만치 않고 낸다고 해도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  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먼 후에 일이라 중요성도 잘 체감이 안됩니다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  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그래서 그냥 월급을 받으면 그때그때 쓰는 편입니다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Q )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노후가 걱정은 안 되는지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?</a:t>
            </a:r>
          </a:p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A )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걱정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..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잘 모르겠어요 아직 젊어서 </a:t>
            </a:r>
            <a:r>
              <a:rPr lang="ko-KR" altLang="en-US" sz="90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너무 먼 이야기 같아서</a:t>
            </a:r>
            <a:endParaRPr lang="en-US" altLang="ko-KR" sz="900" dirty="0" smtClean="0">
              <a:solidFill>
                <a:srgbClr val="002060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  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별 생각이 없습니다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9966" y="3271801"/>
            <a:ext cx="1494111" cy="2308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(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김진철 男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31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세 직장인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)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6745" y="3726263"/>
            <a:ext cx="3069751" cy="147732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Q )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국민연금에 가입하지 않은 이유는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?</a:t>
            </a:r>
          </a:p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A )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당장 먹고 살기도 빠듯하고 놀기도 빠듯한데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   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보험금 낼 돈이 어디 있나요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?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그리고 사회적인 분위기도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  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국민건강보험공단에서 돈 없다는 이야기를 계속 하니까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   </a:t>
            </a:r>
            <a:r>
              <a:rPr lang="ko-KR" altLang="en-US" sz="90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보장은 잘 받을 수 있을지도 모르겠습니다 </a:t>
            </a:r>
            <a:endParaRPr lang="en-US" altLang="ko-KR" sz="900" dirty="0">
              <a:solidFill>
                <a:srgbClr val="002060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Q )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노후가 걱정은 안 되는지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?</a:t>
            </a:r>
          </a:p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A )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걱정이야 되죠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하지만 </a:t>
            </a:r>
            <a:r>
              <a:rPr lang="ko-KR" altLang="en-US" sz="90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요즘은 연금 말고 다른 대체 방법들 </a:t>
            </a:r>
            <a:endParaRPr lang="en-US" altLang="ko-KR" sz="900" dirty="0" smtClean="0">
              <a:solidFill>
                <a:srgbClr val="002060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90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    </a:t>
            </a:r>
            <a:r>
              <a:rPr lang="ko-KR" altLang="en-US" sz="90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로도 많이들 준비하고 있어서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저도 알아보고 있는 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  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중이에요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왜 죽을 때까지 일하란 말도 있잖아요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?</a:t>
            </a:r>
            <a:endParaRPr lang="en-US" altLang="ko-KR" sz="900" dirty="0" smtClean="0">
              <a:solidFill>
                <a:srgbClr val="002060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2401" y="4998368"/>
            <a:ext cx="1460038" cy="2308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(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홍혜원 女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27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세 직장인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)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4617" y="1454587"/>
            <a:ext cx="3069751" cy="2616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[F . G . I _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현재 국민연금에 가입하지 않은 근로자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  <a:endParaRPr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4644008" y="1374386"/>
            <a:ext cx="0" cy="39988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27189" y="1500753"/>
            <a:ext cx="3069751" cy="20005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Focus Group Interview </a:t>
            </a:r>
            <a:endParaRPr lang="en-US" altLang="ko-KR" sz="5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519" y1="38889" x2="30519" y2="38889"/>
                        <a14:foregroundMark x1="32148" y1="39506" x2="32148" y2="39506"/>
                        <a14:foregroundMark x1="33333" y1="34259" x2="33333" y2="34259"/>
                        <a14:foregroundMark x1="33481" y1="31481" x2="33481" y2="31481"/>
                        <a14:foregroundMark x1="33778" y1="29938" x2="33778" y2="29938"/>
                        <a14:foregroundMark x1="34074" y1="27778" x2="34222" y2="26543"/>
                        <a14:foregroundMark x1="34519" y1="25309" x2="34667" y2="24074"/>
                        <a14:foregroundMark x1="35111" y1="22531" x2="35111" y2="22531"/>
                        <a14:foregroundMark x1="36148" y1="28086" x2="36444" y2="31481"/>
                        <a14:foregroundMark x1="35111" y1="18827" x2="35111" y2="18827"/>
                        <a14:foregroundMark x1="35111" y1="17901" x2="35111" y2="17901"/>
                        <a14:foregroundMark x1="35259" y1="16358" x2="35259" y2="16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6" y="1296524"/>
            <a:ext cx="6259175" cy="27702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896993" y="3192782"/>
            <a:ext cx="1053301" cy="246221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For Society </a:t>
            </a:r>
            <a:endParaRPr lang="en-US" altLang="ko-KR" sz="800" dirty="0">
              <a:solidFill>
                <a:schemeClr val="bg1">
                  <a:lumMod val="9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7075" y="2661765"/>
            <a:ext cx="1066731" cy="246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For Company 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83564" y="2162733"/>
            <a:ext cx="1066731" cy="246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For Me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4235" y="3676321"/>
            <a:ext cx="4320481" cy="26161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[Three Tier Safeguards recommend by OECD and World Bank]</a:t>
            </a:r>
            <a:endParaRPr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4725" y="3951347"/>
            <a:ext cx="3069751" cy="106182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근로자들은 개인연금보험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(Individual annuity)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은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rich life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를 위한 방법으로 퇴직연금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(Retirement Pension)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은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Standard life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를 위한 방법으로 생각한다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국민 연금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(national Pension)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은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Basic Life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를 위한 방법으로 생각한다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  <a:p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이는 근로자들 사이에서 국민연금의 인식이 가장 기본적인 연금으로 보되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욕심 있는 노후 준비로서는 부적절하다고 생각한다는 것을 말한다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 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5856" y="5517232"/>
            <a:ext cx="7043265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빠듯하지만 인생에 기대치가 높은 그들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]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85321" y="5807620"/>
            <a:ext cx="7043265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젊은 근로자들은 현재를 즐기며 노후에 걱정이 낮고 </a:t>
            </a:r>
            <a:endParaRPr lang="en-US" altLang="ko-K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자신의 인생이 단순한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Basic Life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에 머물기를 꺼려한다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61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stfiles6.naver.net/20101218_149/sako71_1292634725527jQBqu_JPEG/Leon20Festinger.jpg?type=w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3429" y1="86611" x2="3429" y2="86611"/>
                        <a14:backgroundMark x1="9714" y1="85356" x2="9714" y2="85356"/>
                        <a14:backgroundMark x1="8000" y1="93305" x2="8000" y2="94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99" y="4797152"/>
            <a:ext cx="1107237" cy="151216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" y="296146"/>
            <a:ext cx="3021494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36512" y="302459"/>
            <a:ext cx="2427176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Theory of Cognitive Dissonance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1415" y="302459"/>
            <a:ext cx="1462473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인지부조화</a:t>
            </a:r>
            <a:endParaRPr lang="en-US" altLang="ko-KR" sz="10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0664" y="2949559"/>
            <a:ext cx="4896544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[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인지부조화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Cognitive Dissonance]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7865" y="5409075"/>
            <a:ext cx="5780519" cy="9002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인지 부조화 이론은 불편함을 유발하는 것들 때문에 사람들은 이것을 감소 시키려고 하는데</a:t>
            </a:r>
            <a:r>
              <a:rPr lang="en-US" altLang="ko-KR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</a:p>
          <a:p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이미 드러난 신념이나 태도를 고치기 보다는 계속 기존 방식에 맞춤으로써 그 것을 정당화 </a:t>
            </a:r>
            <a:endParaRPr lang="en-US" altLang="ko-KR" sz="1050" dirty="0" smtClean="0">
              <a:solidFill>
                <a:schemeClr val="bg1">
                  <a:lumMod val="9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하려는 사고의 양상</a:t>
            </a:r>
            <a:r>
              <a:rPr lang="en-US" altLang="ko-KR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비록 잘못된 믿음 일지라도 자신의 일관성을 지키려는 인간의 심리를 말한다</a:t>
            </a:r>
            <a:r>
              <a:rPr lang="en-US" altLang="ko-KR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  <a:p>
            <a:r>
              <a:rPr lang="en-US" altLang="ko-KR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1957</a:t>
            </a:r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년 </a:t>
            </a:r>
            <a:r>
              <a:rPr lang="en-US" altLang="ko-KR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Leon </a:t>
            </a:r>
            <a:r>
              <a:rPr lang="en-US" altLang="ko-KR" sz="1050" dirty="0" err="1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Festinger</a:t>
            </a:r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자신의 저서 </a:t>
            </a:r>
            <a:r>
              <a:rPr lang="en-US" altLang="ko-KR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‘</a:t>
            </a:r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인지 부조화 이론</a:t>
            </a:r>
            <a:r>
              <a:rPr lang="en-US" altLang="ko-KR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’ </a:t>
            </a:r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에 소개하여</a:t>
            </a:r>
            <a:r>
              <a:rPr lang="en-US" altLang="ko-KR" sz="1050" dirty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사회 심리학에 큰 영향을 미쳤다</a:t>
            </a:r>
            <a:r>
              <a:rPr lang="en-US" altLang="ko-KR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endParaRPr lang="en-US" altLang="ko-KR" sz="1050" dirty="0">
              <a:solidFill>
                <a:schemeClr val="bg1">
                  <a:lumMod val="9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쉽게 설명해 자신을 현명하다고 믿는 인간의 심리이다</a:t>
            </a:r>
            <a:r>
              <a:rPr lang="en-US" altLang="ko-KR" sz="1050" dirty="0" smtClean="0"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3788" y="3356992"/>
            <a:ext cx="5508612" cy="30777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연금이 지금 당장 필요 없다고 합리화 하는 젊은 근로자들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486" y="3742253"/>
            <a:ext cx="8532440" cy="57708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연금은 안정적인 노후를 위해서 반드시 필요하지만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젊은 근로자들은 자신의 소비 습관의 일부를 연금에 투자 하는 것을 아까워 하며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아직은 시간이 있고 다른 여러 방법들이 있다는 점을 통해 합리화를 시도한다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39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 flipH="1" flipV="1">
            <a:off x="3512932" y="3265106"/>
            <a:ext cx="2211196" cy="1987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web.tradekorea.com/upload_file/emp/200802/main/438209_mai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988" y1="8475" x2="17988" y2="8475"/>
                        <a14:backgroundMark x1="41973" y1="97175" x2="41973" y2="97175"/>
                        <a14:backgroundMark x1="43907" y1="98023" x2="43907" y2="98023"/>
                        <a14:backgroundMark x1="45261" y1="98023" x2="45261" y2="98023"/>
                        <a14:backgroundMark x1="41779" y1="71186" x2="41779" y2="71186"/>
                        <a14:backgroundMark x1="37137" y1="71751" x2="37137" y2="71751"/>
                        <a14:backgroundMark x1="35203" y1="74859" x2="35203" y2="74859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717" y="2242241"/>
            <a:ext cx="3016719" cy="20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296146"/>
            <a:ext cx="2987822" cy="25253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-36512" y="302459"/>
            <a:ext cx="2427176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Two Risk of NPS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7685" y="300404"/>
            <a:ext cx="1666123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 </a:t>
            </a:r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국민연금의 두 가지 </a:t>
            </a: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Risk</a:t>
            </a:r>
          </a:p>
        </p:txBody>
      </p:sp>
      <p:sp>
        <p:nvSpPr>
          <p:cNvPr id="14" name="타원 13"/>
          <p:cNvSpPr/>
          <p:nvPr/>
        </p:nvSpPr>
        <p:spPr>
          <a:xfrm>
            <a:off x="5607292" y="2463770"/>
            <a:ext cx="1604054" cy="16040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7393" y="3061253"/>
            <a:ext cx="946043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Worker</a:t>
            </a:r>
            <a:endParaRPr lang="ko-KR" altLang="en-US" dirty="0">
              <a:solidFill>
                <a:srgbClr val="002060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140969" y="2463770"/>
            <a:ext cx="1604054" cy="16040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491070" y="3061253"/>
            <a:ext cx="946043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Society</a:t>
            </a:r>
            <a:endParaRPr lang="ko-KR" altLang="en-US" dirty="0">
              <a:solidFill>
                <a:srgbClr val="002060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4365104"/>
            <a:ext cx="8532440" cy="73866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앞서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살펴본 바와 같이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국민연금의 커뮤니케이션에는 두 가지 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Risk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가 존재한다 첫째로 사회적인 분위기가 만드는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복지지출비용의 증가로 보장에 대한 신뢰감 감소이다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이보다 더욱 중요한 것은 근로자들 스스로 </a:t>
            </a:r>
            <a:r>
              <a:rPr lang="ko-KR" altLang="en-US" sz="105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자신의 노후에 대하여</a:t>
            </a:r>
            <a:endParaRPr lang="en-US" altLang="ko-KR" sz="1050" dirty="0" smtClean="0">
              <a:solidFill>
                <a:srgbClr val="002060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50" dirty="0" smtClean="0">
                <a:solidFill>
                  <a:srgbClr val="002060"/>
                </a:solidFill>
                <a:latin typeface="Yoon 윤고딕 550_TT" pitchFamily="18" charset="-127"/>
                <a:ea typeface="Yoon 윤고딕 550_TT" pitchFamily="18" charset="-127"/>
              </a:rPr>
              <a:t>큰 고민을 하고 있지 않는다는 것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이다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그들은 자신의 현재 생활을 즐기는 것에 초점을 두면서 노후를 다른 방법으로 준비하기를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50_TT" pitchFamily="18" charset="-127"/>
                <a:ea typeface="Yoon 윤고딕 550_TT" pitchFamily="18" charset="-127"/>
              </a:rPr>
              <a:t>바라는 상황에서 인지부조화를 겪는다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85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" y="781050"/>
            <a:ext cx="9140958" cy="52959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347864" y="2924944"/>
            <a:ext cx="2762295" cy="584775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-윤고딕330" pitchFamily="18" charset="-127"/>
                <a:ea typeface="-윤고딕330" pitchFamily="18" charset="-127"/>
              </a:rPr>
              <a:t>[ 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-윤고딕330" pitchFamily="18" charset="-127"/>
                <a:ea typeface="-윤고딕330" pitchFamily="18" charset="-127"/>
              </a:rPr>
              <a:t>轉 禍 爲 福 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-윤고딕330" pitchFamily="18" charset="-127"/>
                <a:ea typeface="-윤고딕330" pitchFamily="18" charset="-127"/>
              </a:rPr>
              <a:t>]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139952" y="3541077"/>
            <a:ext cx="1351652" cy="369332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전 화 위 복 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142665" y="3914272"/>
            <a:ext cx="1335622" cy="276999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위기는 곧 기회다 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173936" y="4213705"/>
            <a:ext cx="3110147" cy="600164"/>
          </a:xfrm>
          <a:prstGeom prst="rect">
            <a:avLst/>
          </a:prstGeom>
          <a:solidFill>
            <a:schemeClr val="tx1">
              <a:alpha val="60000"/>
            </a:schemeClr>
          </a:solidFill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합리화에 익숙한 젊은 근로자들을 더욱 공격적인</a:t>
            </a:r>
            <a:endParaRPr lang="en-US" altLang="ko-KR" sz="11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설득 커뮤니케이션으로 그들의 합리성에 국민연금</a:t>
            </a:r>
            <a:endParaRPr lang="en-US" altLang="ko-KR" sz="1100" dirty="0" smtClean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을 당연한 것으로 인식 시킨다</a:t>
            </a:r>
            <a:endParaRPr lang="ko-KR" altLang="en-US" sz="1100" dirty="0">
              <a:solidFill>
                <a:schemeClr val="bg1">
                  <a:lumMod val="9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302459"/>
            <a:ext cx="2427176" cy="24622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chemeClr val="bg1">
                    <a:lumMod val="95000"/>
                  </a:schemeClr>
                </a:solidFill>
                <a:latin typeface="-윤고딕330" pitchFamily="18" charset="-127"/>
                <a:ea typeface="-윤고딕330" pitchFamily="18" charset="-127"/>
              </a:rPr>
              <a:t>Risk to the our advantage</a:t>
            </a:r>
          </a:p>
        </p:txBody>
      </p:sp>
    </p:spTree>
    <p:extLst>
      <p:ext uri="{BB962C8B-B14F-4D97-AF65-F5344CB8AC3E}">
        <p14:creationId xmlns:p14="http://schemas.microsoft.com/office/powerpoint/2010/main" val="27897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2952</Words>
  <Application>Microsoft Office PowerPoint</Application>
  <PresentationFormat>화면 슬라이드 쇼(4:3)</PresentationFormat>
  <Paragraphs>528</Paragraphs>
  <Slides>28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0" baseType="lpstr">
      <vt:lpstr>굴림</vt:lpstr>
      <vt:lpstr>Arial</vt:lpstr>
      <vt:lpstr>맑은 고딕</vt:lpstr>
      <vt:lpstr>나눔손글씨 붓</vt:lpstr>
      <vt:lpstr>HY견고딕</vt:lpstr>
      <vt:lpstr>Wingdings</vt:lpstr>
      <vt:lpstr>-윤고딕330</vt:lpstr>
      <vt:lpstr>나눔고딕 Light</vt:lpstr>
      <vt:lpstr>-윤고딕350</vt:lpstr>
      <vt:lpstr>Yoon 윤고딕 550_TT</vt:lpstr>
      <vt:lpstr>-윤고딕320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장대진</dc:creator>
  <cp:lastModifiedBy>장대진</cp:lastModifiedBy>
  <cp:revision>109</cp:revision>
  <dcterms:created xsi:type="dcterms:W3CDTF">2012-06-11T11:40:37Z</dcterms:created>
  <dcterms:modified xsi:type="dcterms:W3CDTF">2012-06-13T11:44:02Z</dcterms:modified>
</cp:coreProperties>
</file>