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6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70" r:id="rId13"/>
    <p:sldId id="266" r:id="rId14"/>
    <p:sldId id="267" r:id="rId15"/>
    <p:sldId id="268" r:id="rId16"/>
    <p:sldId id="269" r:id="rId17"/>
    <p:sldId id="277" r:id="rId18"/>
    <p:sldId id="271" r:id="rId19"/>
    <p:sldId id="273" r:id="rId20"/>
    <p:sldId id="274" r:id="rId21"/>
    <p:sldId id="289" r:id="rId22"/>
    <p:sldId id="294" r:id="rId23"/>
    <p:sldId id="293" r:id="rId24"/>
    <p:sldId id="291" r:id="rId25"/>
    <p:sldId id="292" r:id="rId26"/>
    <p:sldId id="280" r:id="rId27"/>
    <p:sldId id="287" r:id="rId28"/>
    <p:sldId id="282" r:id="rId29"/>
    <p:sldId id="288" r:id="rId30"/>
    <p:sldId id="290" r:id="rId31"/>
  </p:sldIdLst>
  <p:sldSz cx="9144000" cy="6858000" type="screen4x3"/>
  <p:notesSz cx="6858000" cy="9144000"/>
  <p:embeddedFontLst>
    <p:embeddedFont>
      <p:font typeface="나눔손글씨 펜" charset="-127"/>
      <p:regular r:id="rId33"/>
    </p:embeddedFont>
    <p:embeddedFont>
      <p:font typeface="나눔손글씨 붓" charset="-127"/>
      <p:regular r:id="rId34"/>
    </p:embeddedFont>
    <p:embeddedFont>
      <p:font typeface="나눔고딕 ExtraBold" charset="-127"/>
      <p:bold r:id="rId35"/>
    </p:embeddedFont>
    <p:embeddedFont>
      <p:font typeface="-윤고딕320" charset="-127"/>
      <p:regular r:id="rId36"/>
    </p:embeddedFont>
    <p:embeddedFont>
      <p:font typeface="맑은 고딕" pitchFamily="50" charset="-127"/>
      <p:regular r:id="rId37"/>
      <p:bold r:id="rId38"/>
    </p:embeddedFont>
    <p:embeddedFont>
      <p:font typeface="-윤고딕330" charset="-127"/>
      <p:regular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7DF"/>
    <a:srgbClr val="F7315B"/>
    <a:srgbClr val="9900CC"/>
    <a:srgbClr val="E3DDE7"/>
    <a:srgbClr val="3A164E"/>
    <a:srgbClr val="A480C2"/>
    <a:srgbClr val="BA71D1"/>
    <a:srgbClr val="B15DCB"/>
    <a:srgbClr val="DCD4E4"/>
    <a:srgbClr val="D9D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83670" autoAdjust="0"/>
  </p:normalViewPr>
  <p:slideViewPr>
    <p:cSldViewPr>
      <p:cViewPr>
        <p:scale>
          <a:sx n="97" d="100"/>
          <a:sy n="97" d="100"/>
        </p:scale>
        <p:origin x="-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>
              <a:solidFill>
                <a:srgbClr val="9900CC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  <c:pt idx="3">
                  <c:v>40대</c:v>
                </c:pt>
                <c:pt idx="4">
                  <c:v>50대</c:v>
                </c:pt>
                <c:pt idx="5">
                  <c:v>60대 이상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60</c:v>
                </c:pt>
                <c:pt idx="2">
                  <c:v>55</c:v>
                </c:pt>
                <c:pt idx="3">
                  <c:v>68</c:v>
                </c:pt>
                <c:pt idx="4">
                  <c:v>58</c:v>
                </c:pt>
                <c:pt idx="5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  <c:pt idx="3">
                  <c:v>40대</c:v>
                </c:pt>
                <c:pt idx="4">
                  <c:v>50대</c:v>
                </c:pt>
                <c:pt idx="5">
                  <c:v>60대 이상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10대</c:v>
                </c:pt>
                <c:pt idx="1">
                  <c:v>20대</c:v>
                </c:pt>
                <c:pt idx="2">
                  <c:v>30대</c:v>
                </c:pt>
                <c:pt idx="3">
                  <c:v>40대</c:v>
                </c:pt>
                <c:pt idx="4">
                  <c:v>50대</c:v>
                </c:pt>
                <c:pt idx="5">
                  <c:v>60대 이상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690688"/>
        <c:axId val="216692224"/>
      </c:lineChart>
      <c:catAx>
        <c:axId val="21669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216692224"/>
        <c:crosses val="autoZero"/>
        <c:auto val="1"/>
        <c:lblAlgn val="ctr"/>
        <c:lblOffset val="100"/>
        <c:noMultiLvlLbl val="0"/>
      </c:catAx>
      <c:valAx>
        <c:axId val="216692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166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n>
            <a:solidFill>
              <a:prstClr val="white">
                <a:lumMod val="75000"/>
                <a:alpha val="0"/>
              </a:prstClr>
            </a:solidFill>
          </a:ln>
          <a:solidFill>
            <a:schemeClr val="tx1">
              <a:lumMod val="65000"/>
              <a:lumOff val="35000"/>
            </a:schemeClr>
          </a:solidFill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7626312335958"/>
          <c:y val="7.9875000000000029E-2"/>
          <c:w val="0.71623736876640043"/>
          <c:h val="0.74631249999999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남자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</a:srgbClr>
                </a:gs>
                <a:gs pos="50000">
                  <a:schemeClr val="bg1">
                    <a:lumMod val="85000"/>
                  </a:schemeClr>
                </a:gs>
                <a:gs pos="100000">
                  <a:srgbClr val="1F497D">
                    <a:lumMod val="60000"/>
                    <a:lumOff val="40000"/>
                  </a:srgbClr>
                </a:gs>
              </a:gsLst>
              <a:lin ang="10800000" scaled="0"/>
              <a:tileRect/>
            </a:gradFill>
            <a:ln>
              <a:solidFill>
                <a:prstClr val="white">
                  <a:lumMod val="50000"/>
                </a:prst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198</c:v>
                </c:pt>
                <c:pt idx="1">
                  <c:v>922</c:v>
                </c:pt>
                <c:pt idx="2">
                  <c:v>1251</c:v>
                </c:pt>
                <c:pt idx="3">
                  <c:v>1420</c:v>
                </c:pt>
                <c:pt idx="4">
                  <c:v>1420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여자</c:v>
                </c:pt>
              </c:strCache>
            </c:strRef>
          </c:tx>
          <c:spPr>
            <a:gradFill>
              <a:gsLst>
                <a:gs pos="0">
                  <a:srgbClr val="C0504D">
                    <a:lumMod val="75000"/>
                  </a:srgbClr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rgbClr val="C0504D">
                    <a:lumMod val="75000"/>
                  </a:srgbClr>
                </a:gs>
              </a:gsLst>
              <a:lin ang="10800000" scaled="0"/>
            </a:gradFill>
            <a:ln>
              <a:solidFill>
                <a:prstClr val="white">
                  <a:lumMod val="75000"/>
                </a:prstClr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376</c:v>
                </c:pt>
                <c:pt idx="1">
                  <c:v>811</c:v>
                </c:pt>
                <c:pt idx="2">
                  <c:v>678</c:v>
                </c:pt>
                <c:pt idx="3">
                  <c:v>704</c:v>
                </c:pt>
                <c:pt idx="4">
                  <c:v>784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738048"/>
        <c:axId val="216743936"/>
      </c:barChart>
      <c:catAx>
        <c:axId val="21673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ko-KR"/>
          </a:p>
        </c:txPr>
        <c:crossAx val="216743936"/>
        <c:crosses val="autoZero"/>
        <c:auto val="1"/>
        <c:lblAlgn val="ctr"/>
        <c:lblOffset val="100"/>
        <c:noMultiLvlLbl val="0"/>
      </c:catAx>
      <c:valAx>
        <c:axId val="2167439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16738048"/>
        <c:crosses val="autoZero"/>
        <c:crossBetween val="between"/>
      </c:valAx>
    </c:plotArea>
    <c:legend>
      <c:legendPos val="tr"/>
      <c:legendEntry>
        <c:idx val="2"/>
        <c:delete val="1"/>
      </c:legendEntry>
      <c:layout/>
      <c:overlay val="1"/>
    </c:legend>
    <c:plotVisOnly val="1"/>
    <c:dispBlanksAs val="gap"/>
    <c:showDLblsOverMax val="0"/>
  </c:chart>
  <c:txPr>
    <a:bodyPr/>
    <a:lstStyle/>
    <a:p>
      <a:pPr>
        <a:defRPr sz="1100">
          <a:ln>
            <a:solidFill>
              <a:prstClr val="white">
                <a:lumMod val="50000"/>
                <a:alpha val="0"/>
              </a:prstClr>
            </a:solidFill>
          </a:ln>
          <a:solidFill>
            <a:schemeClr val="tx1">
              <a:lumMod val="65000"/>
              <a:lumOff val="35000"/>
            </a:schemeClr>
          </a:solidFill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>
              <a:solidFill>
                <a:srgbClr val="9900CC"/>
              </a:solidFill>
            </a:ln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27614</c:v>
                </c:pt>
                <c:pt idx="1">
                  <c:v>36368</c:v>
                </c:pt>
                <c:pt idx="2">
                  <c:v>90222</c:v>
                </c:pt>
                <c:pt idx="3">
                  <c:v>171135</c:v>
                </c:pt>
                <c:pt idx="4">
                  <c:v>196406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924928"/>
        <c:axId val="218926464"/>
      </c:lineChart>
      <c:catAx>
        <c:axId val="2189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218926464"/>
        <c:crosses val="autoZero"/>
        <c:auto val="1"/>
        <c:lblAlgn val="ctr"/>
        <c:lblOffset val="100"/>
        <c:noMultiLvlLbl val="0"/>
      </c:catAx>
      <c:valAx>
        <c:axId val="2189264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crossAx val="21892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n>
            <a:solidFill>
              <a:prstClr val="white">
                <a:lumMod val="75000"/>
                <a:alpha val="0"/>
              </a:prstClr>
            </a:solidFill>
          </a:ln>
          <a:solidFill>
            <a:schemeClr val="tx1">
              <a:lumMod val="65000"/>
              <a:lumOff val="35000"/>
            </a:schemeClr>
          </a:solidFill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>
              <a:solidFill>
                <a:srgbClr val="9900CC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20-</c:v>
                </c:pt>
                <c:pt idx="1">
                  <c:v>25-</c:v>
                </c:pt>
                <c:pt idx="2">
                  <c:v>30-</c:v>
                </c:pt>
                <c:pt idx="3">
                  <c:v>35-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53</c:v>
                </c:pt>
                <c:pt idx="1">
                  <c:v>67.900000000000006</c:v>
                </c:pt>
                <c:pt idx="2">
                  <c:v>54</c:v>
                </c:pt>
                <c:pt idx="3" formatCode="General">
                  <c:v>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20-</c:v>
                </c:pt>
                <c:pt idx="1">
                  <c:v>25-</c:v>
                </c:pt>
                <c:pt idx="2">
                  <c:v>30-</c:v>
                </c:pt>
                <c:pt idx="3">
                  <c:v>35-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20-</c:v>
                </c:pt>
                <c:pt idx="1">
                  <c:v>25-</c:v>
                </c:pt>
                <c:pt idx="2">
                  <c:v>30-</c:v>
                </c:pt>
                <c:pt idx="3">
                  <c:v>35-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25120"/>
        <c:axId val="221526656"/>
      </c:lineChart>
      <c:catAx>
        <c:axId val="2215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221526656"/>
        <c:crosses val="autoZero"/>
        <c:auto val="1"/>
        <c:lblAlgn val="ctr"/>
        <c:lblOffset val="100"/>
        <c:noMultiLvlLbl val="0"/>
      </c:catAx>
      <c:valAx>
        <c:axId val="2215266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crossAx val="22152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n>
            <a:solidFill>
              <a:prstClr val="white">
                <a:lumMod val="75000"/>
                <a:alpha val="0"/>
              </a:prstClr>
            </a:solidFill>
          </a:ln>
          <a:solidFill>
            <a:schemeClr val="tx1">
              <a:lumMod val="65000"/>
              <a:lumOff val="35000"/>
            </a:schemeClr>
          </a:solidFill>
          <a:latin typeface="-윤고딕320" pitchFamily="18" charset="-127"/>
          <a:ea typeface="-윤고딕320" pitchFamily="18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CC678-2122-401B-8C32-9D9A6D2F1C5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FA912D0-1846-4700-9D7D-AC72E21BBF7E}">
      <dgm:prSet phldrT="[텍스트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 sz="1400" b="1" dirty="0">
            <a:ln>
              <a:solidFill>
                <a:schemeClr val="accent4">
                  <a:lumMod val="75000"/>
                  <a:alpha val="0"/>
                </a:schemeClr>
              </a:solidFill>
            </a:ln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25CD8D04-6A83-4F46-9FE6-6F8C2263752B}" type="parTrans" cxnId="{50909DDB-CC55-476E-A7AA-C0B84A05C5E1}">
      <dgm:prSet/>
      <dgm:spPr/>
      <dgm:t>
        <a:bodyPr/>
        <a:lstStyle/>
        <a:p>
          <a:pPr latinLnBrk="1"/>
          <a:endParaRPr lang="ko-KR" altLang="en-US" sz="1400" b="1"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28D69282-D4DF-4FBC-8F02-7ECDA3EC1D5E}" type="sibTrans" cxnId="{50909DDB-CC55-476E-A7AA-C0B84A05C5E1}">
      <dgm:prSet/>
      <dgm:spPr/>
      <dgm:t>
        <a:bodyPr/>
        <a:lstStyle/>
        <a:p>
          <a:pPr latinLnBrk="1"/>
          <a:endParaRPr lang="ko-KR" altLang="en-US" sz="1400" b="1"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2FD8F207-18EF-4DB9-8412-038BF05091C3}">
      <dgm:prSet phldrT="[텍스트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latinLnBrk="1"/>
          <a:endParaRPr lang="ko-KR" altLang="en-US" sz="1400" b="1" dirty="0">
            <a:ln>
              <a:solidFill>
                <a:schemeClr val="accent4">
                  <a:lumMod val="75000"/>
                  <a:alpha val="0"/>
                </a:schemeClr>
              </a:solidFill>
            </a:ln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9A6AAF28-79CF-4AA8-B906-07B2F1624BC2}" type="parTrans" cxnId="{70BC1B89-3385-4FC5-9690-577F60ABBEF4}">
      <dgm:prSet/>
      <dgm:spPr/>
      <dgm:t>
        <a:bodyPr/>
        <a:lstStyle/>
        <a:p>
          <a:pPr latinLnBrk="1"/>
          <a:endParaRPr lang="ko-KR" altLang="en-US" sz="1400" b="1"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3325A5AE-F354-467D-90EC-3FF332B70E23}" type="sibTrans" cxnId="{70BC1B89-3385-4FC5-9690-577F60ABBEF4}">
      <dgm:prSet/>
      <dgm:spPr/>
      <dgm:t>
        <a:bodyPr/>
        <a:lstStyle/>
        <a:p>
          <a:pPr latinLnBrk="1"/>
          <a:endParaRPr lang="ko-KR" altLang="en-US" sz="1400" b="1"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FEE59C53-A6D8-4340-8270-7FF1098395F0}">
      <dgm:prSet phldrT="[텍스트]" custT="1"/>
      <dgm:spPr>
        <a:solidFill>
          <a:schemeClr val="accent4">
            <a:lumMod val="60000"/>
            <a:lumOff val="40000"/>
          </a:schemeClr>
        </a:solidFill>
        <a:ln w="15875">
          <a:solidFill>
            <a:schemeClr val="lt1">
              <a:hueOff val="0"/>
              <a:satOff val="0"/>
              <a:lumOff val="0"/>
            </a:schemeClr>
          </a:solidFill>
          <a:prstDash val="dash"/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latinLnBrk="1"/>
          <a:r>
            <a:rPr lang="ko-KR" altLang="en-US" sz="2400" b="1" dirty="0" smtClean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rPr>
            <a:t>국민연금</a:t>
          </a:r>
          <a:endParaRPr lang="ko-KR" altLang="en-US" sz="2400" b="1" dirty="0">
            <a:ln>
              <a:solidFill>
                <a:schemeClr val="accent4">
                  <a:lumMod val="75000"/>
                  <a:alpha val="0"/>
                </a:schemeClr>
              </a:solidFill>
            </a:ln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BC988600-81AF-4978-AC34-ADF11604EC77}" type="parTrans" cxnId="{33BD979D-1B20-4587-B284-E9AC6F03B499}">
      <dgm:prSet/>
      <dgm:spPr/>
      <dgm:t>
        <a:bodyPr/>
        <a:lstStyle/>
        <a:p>
          <a:pPr latinLnBrk="1"/>
          <a:endParaRPr lang="ko-KR" altLang="en-US" sz="1400" b="1"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9B94F49C-73B7-4048-A757-7D7F5DDDB95F}" type="sibTrans" cxnId="{33BD979D-1B20-4587-B284-E9AC6F03B499}">
      <dgm:prSet/>
      <dgm:spPr/>
      <dgm:t>
        <a:bodyPr/>
        <a:lstStyle/>
        <a:p>
          <a:pPr latinLnBrk="1"/>
          <a:endParaRPr lang="ko-KR" altLang="en-US" sz="1400" b="1"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gm:t>
    </dgm:pt>
    <dgm:pt modelId="{C86FC31A-3314-4B34-828B-D9D6FF08ADD5}" type="pres">
      <dgm:prSet presAssocID="{BDDCC678-2122-401B-8C32-9D9A6D2F1C5A}" presName="Name0" presStyleCnt="0">
        <dgm:presLayoutVars>
          <dgm:dir/>
          <dgm:animLvl val="lvl"/>
          <dgm:resizeHandles val="exact"/>
        </dgm:presLayoutVars>
      </dgm:prSet>
      <dgm:spPr/>
    </dgm:pt>
    <dgm:pt modelId="{583A291F-7C8B-402C-940A-9BDED713B1DA}" type="pres">
      <dgm:prSet presAssocID="{7FA912D0-1846-4700-9D7D-AC72E21BBF7E}" presName="Name8" presStyleCnt="0"/>
      <dgm:spPr/>
    </dgm:pt>
    <dgm:pt modelId="{4BD034D5-59C9-4E85-AE26-F6F9899E1B8C}" type="pres">
      <dgm:prSet presAssocID="{7FA912D0-1846-4700-9D7D-AC72E21BBF7E}" presName="level" presStyleLbl="node1" presStyleIdx="0" presStyleCnt="3" custLinFactNeighborY="-833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5FFBF4-38C9-44A5-8381-AC8C0BADAC9B}" type="pres">
      <dgm:prSet presAssocID="{7FA912D0-1846-4700-9D7D-AC72E21BBF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62D950-D507-4349-B2E2-634401F47F2E}" type="pres">
      <dgm:prSet presAssocID="{2FD8F207-18EF-4DB9-8412-038BF05091C3}" presName="Name8" presStyleCnt="0"/>
      <dgm:spPr/>
    </dgm:pt>
    <dgm:pt modelId="{EF88DC25-929F-477B-938D-D006B3A677CB}" type="pres">
      <dgm:prSet presAssocID="{2FD8F207-18EF-4DB9-8412-038BF05091C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A99ED9-FFAF-4A17-8029-A1EE94A69DD4}" type="pres">
      <dgm:prSet presAssocID="{2FD8F207-18EF-4DB9-8412-038BF05091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CA0F2A-F651-4CD9-8401-16C48D97FEB5}" type="pres">
      <dgm:prSet presAssocID="{FEE59C53-A6D8-4340-8270-7FF1098395F0}" presName="Name8" presStyleCnt="0"/>
      <dgm:spPr/>
    </dgm:pt>
    <dgm:pt modelId="{1581BAC3-C2E5-484D-BF9E-85F3263D30E3}" type="pres">
      <dgm:prSet presAssocID="{FEE59C53-A6D8-4340-8270-7FF1098395F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1988D0-8EF8-4BD1-9256-8154580C0040}" type="pres">
      <dgm:prSet presAssocID="{FEE59C53-A6D8-4340-8270-7FF1098395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8F880B0-852F-4470-AEEF-6C60B4F747E1}" type="presOf" srcId="{2FD8F207-18EF-4DB9-8412-038BF05091C3}" destId="{58A99ED9-FFAF-4A17-8029-A1EE94A69DD4}" srcOrd="1" destOrd="0" presId="urn:microsoft.com/office/officeart/2005/8/layout/pyramid1"/>
    <dgm:cxn modelId="{C7256A4C-1082-49DE-8338-18C6BF52F540}" type="presOf" srcId="{7FA912D0-1846-4700-9D7D-AC72E21BBF7E}" destId="{4BD034D5-59C9-4E85-AE26-F6F9899E1B8C}" srcOrd="0" destOrd="0" presId="urn:microsoft.com/office/officeart/2005/8/layout/pyramid1"/>
    <dgm:cxn modelId="{50909DDB-CC55-476E-A7AA-C0B84A05C5E1}" srcId="{BDDCC678-2122-401B-8C32-9D9A6D2F1C5A}" destId="{7FA912D0-1846-4700-9D7D-AC72E21BBF7E}" srcOrd="0" destOrd="0" parTransId="{25CD8D04-6A83-4F46-9FE6-6F8C2263752B}" sibTransId="{28D69282-D4DF-4FBC-8F02-7ECDA3EC1D5E}"/>
    <dgm:cxn modelId="{EF53018B-640F-4970-B25D-B87ABD318B65}" type="presOf" srcId="{BDDCC678-2122-401B-8C32-9D9A6D2F1C5A}" destId="{C86FC31A-3314-4B34-828B-D9D6FF08ADD5}" srcOrd="0" destOrd="0" presId="urn:microsoft.com/office/officeart/2005/8/layout/pyramid1"/>
    <dgm:cxn modelId="{A11FBA89-33B9-4686-9BA2-32DD5D1F80DC}" type="presOf" srcId="{7FA912D0-1846-4700-9D7D-AC72E21BBF7E}" destId="{0B5FFBF4-38C9-44A5-8381-AC8C0BADAC9B}" srcOrd="1" destOrd="0" presId="urn:microsoft.com/office/officeart/2005/8/layout/pyramid1"/>
    <dgm:cxn modelId="{70BC1B89-3385-4FC5-9690-577F60ABBEF4}" srcId="{BDDCC678-2122-401B-8C32-9D9A6D2F1C5A}" destId="{2FD8F207-18EF-4DB9-8412-038BF05091C3}" srcOrd="1" destOrd="0" parTransId="{9A6AAF28-79CF-4AA8-B906-07B2F1624BC2}" sibTransId="{3325A5AE-F354-467D-90EC-3FF332B70E23}"/>
    <dgm:cxn modelId="{33BD979D-1B20-4587-B284-E9AC6F03B499}" srcId="{BDDCC678-2122-401B-8C32-9D9A6D2F1C5A}" destId="{FEE59C53-A6D8-4340-8270-7FF1098395F0}" srcOrd="2" destOrd="0" parTransId="{BC988600-81AF-4978-AC34-ADF11604EC77}" sibTransId="{9B94F49C-73B7-4048-A757-7D7F5DDDB95F}"/>
    <dgm:cxn modelId="{711C94B0-AC0A-4C07-99B0-65E6E26E26CF}" type="presOf" srcId="{FEE59C53-A6D8-4340-8270-7FF1098395F0}" destId="{681988D0-8EF8-4BD1-9256-8154580C0040}" srcOrd="1" destOrd="0" presId="urn:microsoft.com/office/officeart/2005/8/layout/pyramid1"/>
    <dgm:cxn modelId="{D11F7D21-3FB2-4A5F-9687-B1179E54FA0A}" type="presOf" srcId="{2FD8F207-18EF-4DB9-8412-038BF05091C3}" destId="{EF88DC25-929F-477B-938D-D006B3A677CB}" srcOrd="0" destOrd="0" presId="urn:microsoft.com/office/officeart/2005/8/layout/pyramid1"/>
    <dgm:cxn modelId="{5233BF3B-7094-49E6-B7D9-10A6593D6E26}" type="presOf" srcId="{FEE59C53-A6D8-4340-8270-7FF1098395F0}" destId="{1581BAC3-C2E5-484D-BF9E-85F3263D30E3}" srcOrd="0" destOrd="0" presId="urn:microsoft.com/office/officeart/2005/8/layout/pyramid1"/>
    <dgm:cxn modelId="{30948BAF-7B30-4F92-B17F-8A14F21BE876}" type="presParOf" srcId="{C86FC31A-3314-4B34-828B-D9D6FF08ADD5}" destId="{583A291F-7C8B-402C-940A-9BDED713B1DA}" srcOrd="0" destOrd="0" presId="urn:microsoft.com/office/officeart/2005/8/layout/pyramid1"/>
    <dgm:cxn modelId="{E5047205-5035-4932-83F4-781B914820A5}" type="presParOf" srcId="{583A291F-7C8B-402C-940A-9BDED713B1DA}" destId="{4BD034D5-59C9-4E85-AE26-F6F9899E1B8C}" srcOrd="0" destOrd="0" presId="urn:microsoft.com/office/officeart/2005/8/layout/pyramid1"/>
    <dgm:cxn modelId="{E1D16C27-EDDE-4606-97FE-D30FE77D5D87}" type="presParOf" srcId="{583A291F-7C8B-402C-940A-9BDED713B1DA}" destId="{0B5FFBF4-38C9-44A5-8381-AC8C0BADAC9B}" srcOrd="1" destOrd="0" presId="urn:microsoft.com/office/officeart/2005/8/layout/pyramid1"/>
    <dgm:cxn modelId="{9D44BE7F-3D6E-4DBA-ABE2-A376F756DEB0}" type="presParOf" srcId="{C86FC31A-3314-4B34-828B-D9D6FF08ADD5}" destId="{0F62D950-D507-4349-B2E2-634401F47F2E}" srcOrd="1" destOrd="0" presId="urn:microsoft.com/office/officeart/2005/8/layout/pyramid1"/>
    <dgm:cxn modelId="{F05C5C75-7EF4-4212-915A-3121CBC63131}" type="presParOf" srcId="{0F62D950-D507-4349-B2E2-634401F47F2E}" destId="{EF88DC25-929F-477B-938D-D006B3A677CB}" srcOrd="0" destOrd="0" presId="urn:microsoft.com/office/officeart/2005/8/layout/pyramid1"/>
    <dgm:cxn modelId="{59EC67B3-F35A-4DF7-AFA7-B32F87EA1905}" type="presParOf" srcId="{0F62D950-D507-4349-B2E2-634401F47F2E}" destId="{58A99ED9-FFAF-4A17-8029-A1EE94A69DD4}" srcOrd="1" destOrd="0" presId="urn:microsoft.com/office/officeart/2005/8/layout/pyramid1"/>
    <dgm:cxn modelId="{DB4688DE-23F9-43B4-B693-FFA5D3A0FBDC}" type="presParOf" srcId="{C86FC31A-3314-4B34-828B-D9D6FF08ADD5}" destId="{09CA0F2A-F651-4CD9-8401-16C48D97FEB5}" srcOrd="2" destOrd="0" presId="urn:microsoft.com/office/officeart/2005/8/layout/pyramid1"/>
    <dgm:cxn modelId="{60FC1F7D-7151-4F14-BE7B-4D70738FBDC9}" type="presParOf" srcId="{09CA0F2A-F651-4CD9-8401-16C48D97FEB5}" destId="{1581BAC3-C2E5-484D-BF9E-85F3263D30E3}" srcOrd="0" destOrd="0" presId="urn:microsoft.com/office/officeart/2005/8/layout/pyramid1"/>
    <dgm:cxn modelId="{B7EAE8C9-A265-4BC6-B930-FEB40ACE172A}" type="presParOf" srcId="{09CA0F2A-F651-4CD9-8401-16C48D97FEB5}" destId="{681988D0-8EF8-4BD1-9256-8154580C00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034D5-59C9-4E85-AE26-F6F9899E1B8C}">
      <dsp:nvSpPr>
        <dsp:cNvPr id="0" name=""/>
        <dsp:cNvSpPr/>
      </dsp:nvSpPr>
      <dsp:spPr>
        <a:xfrm>
          <a:off x="726435" y="0"/>
          <a:ext cx="726435" cy="749226"/>
        </a:xfrm>
        <a:prstGeom prst="trapezoid">
          <a:avLst>
            <a:gd name="adj" fmla="val 5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b="1" kern="1200" dirty="0">
            <a:ln>
              <a:solidFill>
                <a:schemeClr val="accent4">
                  <a:lumMod val="75000"/>
                  <a:alpha val="0"/>
                </a:schemeClr>
              </a:solidFill>
            </a:ln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sp:txBody>
      <dsp:txXfrm>
        <a:off x="726435" y="0"/>
        <a:ext cx="726435" cy="749226"/>
      </dsp:txXfrm>
    </dsp:sp>
    <dsp:sp modelId="{EF88DC25-929F-477B-938D-D006B3A677CB}">
      <dsp:nvSpPr>
        <dsp:cNvPr id="0" name=""/>
        <dsp:cNvSpPr/>
      </dsp:nvSpPr>
      <dsp:spPr>
        <a:xfrm>
          <a:off x="363217" y="749226"/>
          <a:ext cx="1452870" cy="749226"/>
        </a:xfrm>
        <a:prstGeom prst="trapezoid">
          <a:avLst>
            <a:gd name="adj" fmla="val 48479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b="1" kern="1200" dirty="0">
            <a:ln>
              <a:solidFill>
                <a:schemeClr val="accent4">
                  <a:lumMod val="75000"/>
                  <a:alpha val="0"/>
                </a:schemeClr>
              </a:solidFill>
            </a:ln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sp:txBody>
      <dsp:txXfrm>
        <a:off x="617469" y="749226"/>
        <a:ext cx="944365" cy="749226"/>
      </dsp:txXfrm>
    </dsp:sp>
    <dsp:sp modelId="{1581BAC3-C2E5-484D-BF9E-85F3263D30E3}">
      <dsp:nvSpPr>
        <dsp:cNvPr id="0" name=""/>
        <dsp:cNvSpPr/>
      </dsp:nvSpPr>
      <dsp:spPr>
        <a:xfrm>
          <a:off x="0" y="1498453"/>
          <a:ext cx="2179305" cy="749226"/>
        </a:xfrm>
        <a:prstGeom prst="trapezoid">
          <a:avLst>
            <a:gd name="adj" fmla="val 48479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</a:schemeClr>
          </a:solidFill>
          <a:prstDash val="dash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rPr>
            <a:t>국민연금</a:t>
          </a:r>
          <a:endParaRPr lang="ko-KR" altLang="en-US" sz="2400" b="1" kern="1200" dirty="0">
            <a:ln>
              <a:solidFill>
                <a:schemeClr val="accent4">
                  <a:lumMod val="75000"/>
                  <a:alpha val="0"/>
                </a:schemeClr>
              </a:solidFill>
            </a:ln>
            <a:solidFill>
              <a:schemeClr val="bg1"/>
            </a:solidFill>
            <a:latin typeface="-윤고딕330" pitchFamily="18" charset="-127"/>
            <a:ea typeface="-윤고딕330" pitchFamily="18" charset="-127"/>
          </a:endParaRPr>
        </a:p>
      </dsp:txBody>
      <dsp:txXfrm>
        <a:off x="381378" y="1498453"/>
        <a:ext cx="1416548" cy="749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27DD-85FB-4D8D-B736-E5E562370945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F79B-A536-4075-9E9D-293F1C6159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77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F79B-A536-4075-9E9D-293F1C61591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E5DFE9"/>
            </a:gs>
            <a:gs pos="44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6630-4E4E-4619-9506-D7C0E0759080}" type="datetimeFigureOut">
              <a:rPr lang="ko-KR" altLang="en-US" smtClean="0"/>
              <a:pPr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4DA6-3BC6-4A2C-ACEC-B4C3708004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C7DF"/>
            </a:gs>
            <a:gs pos="50000">
              <a:srgbClr val="DCD4E4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00166" y="3571876"/>
            <a:ext cx="6143668" cy="357190"/>
          </a:xfrm>
        </p:spPr>
        <p:txBody>
          <a:bodyPr>
            <a:noAutofit/>
          </a:bodyPr>
          <a:lstStyle/>
          <a:p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15DCB"/>
                </a:soli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15DCB"/>
                </a:solidFill>
                <a:latin typeface="-윤고딕320" pitchFamily="18" charset="-127"/>
                <a:ea typeface="-윤고딕320" pitchFamily="18" charset="-127"/>
              </a:rPr>
              <a:t>국민연금의 장점을 효과적으로 부각시키기 위한 </a:t>
            </a:r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15DCB"/>
                </a:solidFill>
                <a:latin typeface="-윤고딕320" pitchFamily="18" charset="-127"/>
                <a:ea typeface="-윤고딕320" pitchFamily="18" charset="-127"/>
              </a:rPr>
              <a:t>IMC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15DCB"/>
                </a:solidFill>
                <a:latin typeface="-윤고딕320" pitchFamily="18" charset="-127"/>
                <a:ea typeface="-윤고딕320" pitchFamily="18" charset="-127"/>
              </a:rPr>
              <a:t>전략 제안서 </a:t>
            </a:r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15DCB"/>
                </a:solidFill>
                <a:latin typeface="-윤고딕320" pitchFamily="18" charset="-127"/>
                <a:ea typeface="-윤고딕320" pitchFamily="18" charset="-127"/>
              </a:rPr>
              <a:t>-</a:t>
            </a:r>
            <a:endParaRPr lang="ko-KR" altLang="en-US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B15DCB"/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428860" y="1978783"/>
            <a:ext cx="4472277" cy="1450217"/>
            <a:chOff x="2357422" y="1693031"/>
            <a:chExt cx="4472277" cy="1450217"/>
          </a:xfrm>
        </p:grpSpPr>
        <p:sp>
          <p:nvSpPr>
            <p:cNvPr id="6" name="직사각형 5"/>
            <p:cNvSpPr/>
            <p:nvPr/>
          </p:nvSpPr>
          <p:spPr>
            <a:xfrm>
              <a:off x="3786182" y="2336535"/>
              <a:ext cx="1285884" cy="714380"/>
            </a:xfrm>
            <a:prstGeom prst="rect">
              <a:avLst/>
            </a:prstGeom>
            <a:solidFill>
              <a:srgbClr val="B15D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outerShdw blurRad="215900" sx="106000" sy="106000" algn="ctr" rotWithShape="0">
                    <a:schemeClr val="accent4">
                      <a:lumMod val="75000"/>
                      <a:alpha val="23000"/>
                    </a:schemeClr>
                  </a:outerShdw>
                </a:effectLst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3714744" y="1836469"/>
              <a:ext cx="20717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215900" sx="106000" sy="106000" algn="ctr" rotWithShape="0">
                      <a:schemeClr val="accent4">
                        <a:lumMod val="75000"/>
                        <a:alpha val="23000"/>
                      </a:schemeClr>
                    </a:outerShdw>
                  </a:effectLst>
                  <a:latin typeface="-윤고딕330" pitchFamily="18" charset="-127"/>
                  <a:ea typeface="-윤고딕330" pitchFamily="18" charset="-127"/>
                </a:rPr>
                <a:t>그녀들의</a:t>
              </a:r>
              <a:endPara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15900" sx="106000" sy="106000" algn="ctr" rotWithShape="0">
                    <a:schemeClr val="accent4">
                      <a:lumMod val="75000"/>
                      <a:alpha val="23000"/>
                    </a:schemeClr>
                  </a:outerShdw>
                </a:effectLst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2357422" y="1709970"/>
              <a:ext cx="14285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215900" sx="106000" sy="106000" algn="ctr" rotWithShape="0">
                      <a:schemeClr val="accent4">
                        <a:lumMod val="75000"/>
                        <a:alpha val="23000"/>
                      </a:schemeClr>
                    </a:outerShdw>
                  </a:effectLst>
                  <a:latin typeface="-윤고딕330" pitchFamily="18" charset="-127"/>
                  <a:ea typeface="-윤고딕330" pitchFamily="18" charset="-127"/>
                </a:rPr>
                <a:t>2535</a:t>
              </a:r>
              <a:endParaRPr lang="ko-KR" altLang="en-US" sz="4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215900" sx="106000" sy="106000" algn="ctr" rotWithShape="0">
                    <a:schemeClr val="accent4">
                      <a:lumMod val="75000"/>
                      <a:alpha val="23000"/>
                    </a:schemeClr>
                  </a:outerShdw>
                </a:effectLst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714744" y="2219918"/>
              <a:ext cx="31149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215900" sx="106000" sy="106000" algn="ctr" rotWithShape="0">
                      <a:schemeClr val="accent4">
                        <a:lumMod val="75000"/>
                        <a:alpha val="23000"/>
                      </a:schemeClr>
                    </a:outerShdw>
                  </a:effectLst>
                  <a:latin typeface="-윤고딕330" pitchFamily="18" charset="-127"/>
                  <a:ea typeface="-윤고딕330" pitchFamily="18" charset="-127"/>
                </a:rPr>
                <a:t>빈틈</a:t>
              </a:r>
              <a:r>
                <a:rPr lang="ko-KR" altLang="en-US" sz="32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215900" sx="106000" sy="106000" algn="ctr" rotWithShape="0">
                      <a:schemeClr val="accent4">
                        <a:lumMod val="75000"/>
                        <a:alpha val="23000"/>
                      </a:schemeClr>
                    </a:outerShdw>
                  </a:effectLst>
                  <a:latin typeface="-윤고딕330" pitchFamily="18" charset="-127"/>
                  <a:ea typeface="-윤고딕330" pitchFamily="18" charset="-127"/>
                </a:rPr>
                <a:t>을 채우자</a:t>
              </a:r>
              <a:endParaRPr lang="ko-KR" altLang="en-US" sz="3200" dirty="0">
                <a:effectLst>
                  <a:outerShdw blurRad="215900" sx="106000" sy="106000" algn="ctr" rotWithShape="0">
                    <a:schemeClr val="accent4">
                      <a:lumMod val="75000"/>
                      <a:alpha val="23000"/>
                    </a:schemeClr>
                  </a:outerShdw>
                </a:effectLst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2571736" y="169303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outerShdw blurRad="215900" sx="106000" sy="106000" algn="ctr" rotWithShape="0">
                    <a:schemeClr val="accent4">
                      <a:lumMod val="75000"/>
                      <a:alpha val="23000"/>
                    </a:schemeClr>
                  </a:outerShdw>
                </a:effectLst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2857488" y="169303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outerShdw blurRad="215900" sx="106000" sy="106000" algn="ctr" rotWithShape="0">
                    <a:schemeClr val="accent4">
                      <a:lumMod val="75000"/>
                      <a:alpha val="23000"/>
                    </a:schemeClr>
                  </a:outerShdw>
                </a:effectLst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3214678" y="169303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outerShdw blurRad="215900" sx="106000" sy="106000" algn="ctr" rotWithShape="0">
                    <a:schemeClr val="accent4">
                      <a:lumMod val="75000"/>
                      <a:alpha val="23000"/>
                    </a:schemeClr>
                  </a:outerShdw>
                </a:effectLst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3500430" y="169303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effectLst>
                  <a:outerShdw blurRad="215900" sx="106000" sy="106000" algn="ctr" rotWithShape="0">
                    <a:schemeClr val="accent4">
                      <a:lumMod val="75000"/>
                      <a:alpha val="23000"/>
                    </a:schemeClr>
                  </a:outerShdw>
                </a:effectLst>
              </a:endParaRPr>
            </a:p>
          </p:txBody>
        </p:sp>
      </p:grpSp>
      <p:pic>
        <p:nvPicPr>
          <p:cNvPr id="14" name="그림 13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6570586"/>
            <a:ext cx="1058398" cy="2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770" y="155501"/>
            <a:ext cx="7021474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02 Target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 따라서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국민연금의 혜택을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15DCB"/>
                </a:solidFill>
                <a:latin typeface="-윤고딕330" pitchFamily="18" charset="-127"/>
                <a:ea typeface="-윤고딕330" pitchFamily="18" charset="-127"/>
              </a:rPr>
              <a:t>최대한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누릴 수 있도록</a:t>
            </a:r>
          </a:p>
        </p:txBody>
      </p:sp>
      <p:sp>
        <p:nvSpPr>
          <p:cNvPr id="80" name="타원 79"/>
          <p:cNvSpPr/>
          <p:nvPr/>
        </p:nvSpPr>
        <p:spPr>
          <a:xfrm>
            <a:off x="291273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1" name="타원 80"/>
          <p:cNvSpPr/>
          <p:nvPr/>
        </p:nvSpPr>
        <p:spPr>
          <a:xfrm>
            <a:off x="306513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2" name="타원 81"/>
          <p:cNvSpPr/>
          <p:nvPr/>
        </p:nvSpPr>
        <p:spPr>
          <a:xfrm>
            <a:off x="319848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3" name="타원 82"/>
          <p:cNvSpPr/>
          <p:nvPr/>
        </p:nvSpPr>
        <p:spPr>
          <a:xfrm>
            <a:off x="335088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2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3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72" name="타원 7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4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64" name="타원 6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97" name="타원 96"/>
          <p:cNvSpPr/>
          <p:nvPr/>
        </p:nvSpPr>
        <p:spPr>
          <a:xfrm>
            <a:off x="351662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8" name="타원 97"/>
          <p:cNvSpPr/>
          <p:nvPr/>
        </p:nvSpPr>
        <p:spPr>
          <a:xfrm>
            <a:off x="366902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6" name="직사각형 55"/>
          <p:cNvSpPr/>
          <p:nvPr/>
        </p:nvSpPr>
        <p:spPr>
          <a:xfrm>
            <a:off x="1071538" y="5290623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/>
                <a:latin typeface="-윤고딕330" pitchFamily="18" charset="-127"/>
                <a:ea typeface="-윤고딕330" pitchFamily="18" charset="-127"/>
              </a:rPr>
              <a:t>2535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/>
                <a:latin typeface="-윤고딕330" pitchFamily="18" charset="-127"/>
                <a:ea typeface="-윤고딕330" pitchFamily="18" charset="-127"/>
              </a:rPr>
              <a:t>여성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/>
                <a:latin typeface="-윤고딕330" pitchFamily="18" charset="-127"/>
                <a:ea typeface="-윤고딕330" pitchFamily="18" charset="-127"/>
              </a:rPr>
              <a:t>들에게</a:t>
            </a:r>
            <a:endParaRPr lang="en-US" altLang="ko-KR" sz="28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/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임의가입의 효율성을 알려야 한다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5" name="타원 44"/>
          <p:cNvSpPr/>
          <p:nvPr/>
        </p:nvSpPr>
        <p:spPr>
          <a:xfrm>
            <a:off x="612744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6" name="타원 45"/>
          <p:cNvSpPr/>
          <p:nvPr/>
        </p:nvSpPr>
        <p:spPr>
          <a:xfrm>
            <a:off x="627984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7" name="타원 46"/>
          <p:cNvSpPr/>
          <p:nvPr/>
        </p:nvSpPr>
        <p:spPr>
          <a:xfrm>
            <a:off x="64131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9" name="타원 48"/>
          <p:cNvSpPr/>
          <p:nvPr/>
        </p:nvSpPr>
        <p:spPr>
          <a:xfrm>
            <a:off x="65655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8" name="타원 87"/>
          <p:cNvSpPr/>
          <p:nvPr/>
        </p:nvSpPr>
        <p:spPr>
          <a:xfrm>
            <a:off x="385762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9" name="타원 88"/>
          <p:cNvSpPr/>
          <p:nvPr/>
        </p:nvSpPr>
        <p:spPr>
          <a:xfrm>
            <a:off x="401002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0" name="타원 89"/>
          <p:cNvSpPr/>
          <p:nvPr/>
        </p:nvSpPr>
        <p:spPr>
          <a:xfrm>
            <a:off x="4143372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1" name="타원 90"/>
          <p:cNvSpPr/>
          <p:nvPr/>
        </p:nvSpPr>
        <p:spPr>
          <a:xfrm>
            <a:off x="4295772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2" name="타원 91"/>
          <p:cNvSpPr/>
          <p:nvPr/>
        </p:nvSpPr>
        <p:spPr>
          <a:xfrm>
            <a:off x="4429124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4" name="타원 93"/>
          <p:cNvSpPr/>
          <p:nvPr/>
        </p:nvSpPr>
        <p:spPr>
          <a:xfrm>
            <a:off x="4581524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6" name="타원 95"/>
          <p:cNvSpPr/>
          <p:nvPr/>
        </p:nvSpPr>
        <p:spPr>
          <a:xfrm>
            <a:off x="4714876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9" name="타원 98"/>
          <p:cNvSpPr/>
          <p:nvPr/>
        </p:nvSpPr>
        <p:spPr>
          <a:xfrm>
            <a:off x="4867276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57" name="그룹 29"/>
          <p:cNvGrpSpPr/>
          <p:nvPr/>
        </p:nvGrpSpPr>
        <p:grpSpPr>
          <a:xfrm>
            <a:off x="5000628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59" name="타원 58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0" name="타원 59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1" name="타원 60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2" name="타원 61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3" name="타원 62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84" name="타원 83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85" name="타원 84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87" name="타원 86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101" name="타원 100"/>
          <p:cNvSpPr/>
          <p:nvPr/>
        </p:nvSpPr>
        <p:spPr>
          <a:xfrm>
            <a:off x="673133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2" name="타원 101"/>
          <p:cNvSpPr/>
          <p:nvPr/>
        </p:nvSpPr>
        <p:spPr>
          <a:xfrm>
            <a:off x="688373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1" name="왼쪽 중괄호 110"/>
          <p:cNvSpPr/>
          <p:nvPr/>
        </p:nvSpPr>
        <p:spPr>
          <a:xfrm rot="5400000">
            <a:off x="2578305" y="-80947"/>
            <a:ext cx="357191" cy="3805185"/>
          </a:xfrm>
          <a:prstGeom prst="leftBrace">
            <a:avLst>
              <a:gd name="adj1" fmla="val 93360"/>
              <a:gd name="adj2" fmla="val 50655"/>
            </a:avLst>
          </a:prstGeom>
          <a:ln w="412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/>
          <p:nvPr/>
        </p:nvCxnSpPr>
        <p:spPr>
          <a:xfrm flipV="1">
            <a:off x="713373" y="2742797"/>
            <a:ext cx="6835239" cy="22675"/>
          </a:xfrm>
          <a:prstGeom prst="line">
            <a:avLst/>
          </a:prstGeom>
          <a:ln w="28575">
            <a:solidFill>
              <a:srgbClr val="D8C7D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/>
          <p:cNvSpPr/>
          <p:nvPr/>
        </p:nvSpPr>
        <p:spPr>
          <a:xfrm>
            <a:off x="6491617" y="2239943"/>
            <a:ext cx="916063" cy="9591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경제적</a:t>
            </a:r>
            <a:endParaRPr lang="en-US" altLang="ko-KR" sz="16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정년</a:t>
            </a:r>
            <a:endParaRPr lang="ko-KR" altLang="en-US" sz="1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99903" y="1474402"/>
            <a:ext cx="2103314" cy="39466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E4C7F1">
                      <a:alpha val="60000"/>
                    </a:srgbClr>
                  </a:glow>
                </a:effectLst>
                <a:latin typeface="-윤고딕330" pitchFamily="18" charset="-127"/>
                <a:ea typeface="-윤고딕330" pitchFamily="18" charset="-127"/>
              </a:rPr>
              <a:t>의무납부기간 해결</a:t>
            </a:r>
            <a:endParaRPr lang="ko-KR" altLang="en-US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rgbClr val="E4C7F1">
                    <a:alpha val="60000"/>
                  </a:srgbClr>
                </a:glo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53" name="그림 52" descr="취업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28543"/>
            <a:ext cx="1379379" cy="1597967"/>
          </a:xfrm>
          <a:prstGeom prst="rect">
            <a:avLst/>
          </a:prstGeom>
          <a:effectLst>
            <a:outerShdw blurRad="63500" sx="102000" sy="102000" algn="ctr" rotWithShape="0">
              <a:schemeClr val="accent4">
                <a:lumMod val="75000"/>
                <a:alpha val="20000"/>
              </a:schemeClr>
            </a:outerShdw>
          </a:effectLst>
        </p:spPr>
      </p:pic>
      <p:pic>
        <p:nvPicPr>
          <p:cNvPr id="55" name="그림 54" descr="취업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2495" y="2028544"/>
            <a:ext cx="1379379" cy="1597967"/>
          </a:xfrm>
          <a:prstGeom prst="rect">
            <a:avLst/>
          </a:prstGeom>
          <a:effectLst>
            <a:outerShdw blurRad="63500" sx="102000" sy="102000" algn="ctr" rotWithShape="0">
              <a:schemeClr val="accent4">
                <a:lumMod val="75000"/>
                <a:alpha val="20000"/>
              </a:schemeClr>
            </a:outerShdw>
          </a:effectLst>
        </p:spPr>
      </p:pic>
      <p:sp>
        <p:nvSpPr>
          <p:cNvPr id="58" name="타원 57"/>
          <p:cNvSpPr/>
          <p:nvPr/>
        </p:nvSpPr>
        <p:spPr>
          <a:xfrm>
            <a:off x="5293688" y="2239943"/>
            <a:ext cx="916063" cy="95910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자녀</a:t>
            </a:r>
            <a:endParaRPr lang="en-US" altLang="ko-KR" sz="16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성장기</a:t>
            </a:r>
            <a:endParaRPr lang="ko-KR" altLang="en-US" sz="1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1412" y="3712893"/>
            <a:ext cx="10502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여성 평균 취업</a:t>
            </a:r>
            <a:endParaRPr lang="en-US" altLang="ko-KR" sz="1100" b="1" dirty="0" smtClean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25.4</a:t>
            </a:r>
            <a:r>
              <a:rPr lang="ko-KR" altLang="en-US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세</a:t>
            </a:r>
            <a:endParaRPr lang="ko-KR" altLang="en-US" b="1" dirty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272740" y="3716236"/>
            <a:ext cx="10502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여성 평균 초혼</a:t>
            </a:r>
            <a:endParaRPr lang="en-US" altLang="ko-KR" sz="1100" b="1" dirty="0" smtClean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29.1</a:t>
            </a:r>
            <a:r>
              <a:rPr lang="ko-KR" altLang="en-US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세</a:t>
            </a:r>
            <a:endParaRPr lang="ko-KR" altLang="en-US" b="1" dirty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82068" y="3716236"/>
            <a:ext cx="10502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여성 평균 출산</a:t>
            </a:r>
            <a:endParaRPr lang="en-US" altLang="ko-KR" sz="1100" b="1" dirty="0" smtClean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31.5</a:t>
            </a:r>
            <a:r>
              <a:rPr lang="ko-KR" altLang="en-US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세</a:t>
            </a:r>
            <a:endParaRPr lang="ko-KR" altLang="en-US" b="1" dirty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00" name="직선 연결선 99"/>
          <p:cNvCxnSpPr/>
          <p:nvPr/>
        </p:nvCxnSpPr>
        <p:spPr>
          <a:xfrm>
            <a:off x="7478115" y="2742797"/>
            <a:ext cx="916095" cy="0"/>
          </a:xfrm>
          <a:prstGeom prst="line">
            <a:avLst/>
          </a:prstGeom>
          <a:ln w="28575">
            <a:solidFill>
              <a:srgbClr val="BD95D5"/>
            </a:solidFill>
            <a:prstDash val="sysDash"/>
            <a:headEnd type="oval"/>
            <a:tailEnd type="oval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128275" y="3662203"/>
            <a:ext cx="1143262" cy="583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100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자녀교육</a:t>
            </a:r>
            <a:endParaRPr lang="en-US" altLang="ko-KR" sz="1100" b="1" dirty="0" smtClean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30</a:t>
            </a:r>
            <a:r>
              <a:rPr lang="ko-KR" altLang="en-US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대 후반</a:t>
            </a:r>
            <a:endParaRPr lang="ko-KR" altLang="en-US" b="1" dirty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500300" y="3658860"/>
            <a:ext cx="1143262" cy="583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100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은퇴</a:t>
            </a:r>
            <a:endParaRPr lang="en-US" altLang="ko-KR" sz="1100" b="1" dirty="0" smtClean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50</a:t>
            </a:r>
            <a:r>
              <a:rPr lang="ko-KR" altLang="en-US" b="1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rgbClr val="8F77AD"/>
                </a:solidFill>
                <a:latin typeface="-윤고딕330" pitchFamily="18" charset="-127"/>
                <a:ea typeface="-윤고딕330" pitchFamily="18" charset="-127"/>
              </a:rPr>
              <a:t>대 이후</a:t>
            </a:r>
            <a:endParaRPr lang="ko-KR" altLang="en-US" b="1" dirty="0">
              <a:ln>
                <a:solidFill>
                  <a:srgbClr val="BD95D5">
                    <a:alpha val="0"/>
                  </a:srgbClr>
                </a:solidFill>
              </a:ln>
              <a:solidFill>
                <a:srgbClr val="8F77AD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713376" y="4433990"/>
            <a:ext cx="2466323" cy="352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경제적 부담 감소</a:t>
            </a:r>
            <a:endParaRPr lang="ko-KR" altLang="en-US" sz="16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3320633" y="4433990"/>
            <a:ext cx="2466323" cy="352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가입기간 연장 가능</a:t>
            </a:r>
            <a:endParaRPr lang="ko-KR" altLang="en-US" sz="16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5927889" y="4433990"/>
            <a:ext cx="2466323" cy="352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수령액 증가</a:t>
            </a:r>
            <a:endParaRPr lang="ko-KR" altLang="en-US" sz="16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12" name="그림 111" descr="취업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2704" y="2038133"/>
            <a:ext cx="1379377" cy="1597967"/>
          </a:xfrm>
          <a:prstGeom prst="rect">
            <a:avLst/>
          </a:prstGeom>
          <a:effectLst>
            <a:outerShdw blurRad="63500" sx="102000" sy="102000" algn="ctr" rotWithShape="0">
              <a:schemeClr val="accent4">
                <a:lumMod val="75000"/>
                <a:alpha val="20000"/>
              </a:schemeClr>
            </a:outerShdw>
          </a:effectLst>
        </p:spPr>
      </p:pic>
      <p:grpSp>
        <p:nvGrpSpPr>
          <p:cNvPr id="115" name="그룹 114"/>
          <p:cNvGrpSpPr/>
          <p:nvPr/>
        </p:nvGrpSpPr>
        <p:grpSpPr>
          <a:xfrm>
            <a:off x="7369608" y="1833752"/>
            <a:ext cx="1038179" cy="880868"/>
            <a:chOff x="5766903" y="5072074"/>
            <a:chExt cx="1543353" cy="1309496"/>
          </a:xfrm>
          <a:effectLst>
            <a:glow rad="63500">
              <a:srgbClr val="D8C7DF">
                <a:alpha val="40000"/>
              </a:srgbClr>
            </a:glow>
          </a:effectLst>
        </p:grpSpPr>
        <p:sp>
          <p:nvSpPr>
            <p:cNvPr id="116" name="TextBox 115"/>
            <p:cNvSpPr txBox="1"/>
            <p:nvPr/>
          </p:nvSpPr>
          <p:spPr>
            <a:xfrm>
              <a:off x="5766903" y="5500702"/>
              <a:ext cx="620062" cy="7778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BA71D1"/>
                  </a:solidFill>
                  <a:effectLst/>
                  <a:latin typeface="-윤고딕330" pitchFamily="18" charset="-127"/>
                  <a:ea typeface="-윤고딕330" pitchFamily="18" charset="-127"/>
                </a:rPr>
                <a:t>+</a:t>
              </a:r>
              <a:endPara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A71D1"/>
                </a:solidFill>
                <a:effectLst/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117" name="그림 116" descr="a알파.png"/>
            <p:cNvPicPr>
              <a:picLocks noChangeAspect="1"/>
            </p:cNvPicPr>
            <p:nvPr/>
          </p:nvPicPr>
          <p:blipFill>
            <a:blip r:embed="rId6" cstate="print">
              <a:lum bright="23000"/>
            </a:blip>
            <a:stretch>
              <a:fillRect/>
            </a:stretch>
          </p:blipFill>
          <p:spPr>
            <a:xfrm>
              <a:off x="6000760" y="5072074"/>
              <a:ext cx="1309496" cy="130949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D9D0E2"/>
            </a:gs>
            <a:gs pos="44000">
              <a:schemeClr val="accent4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770" y="155501"/>
            <a:ext cx="2272930" cy="37625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02 Target Analysis</a:t>
            </a:r>
            <a:endParaRPr lang="ko-KR" altLang="en-US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647" y="2383689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rgbClr val="BA71D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-윤고딕330" pitchFamily="18" charset="-127"/>
                <a:ea typeface="-윤고딕330" pitchFamily="18" charset="-127"/>
              </a:rPr>
              <a:t>2535,</a:t>
            </a:r>
            <a:endParaRPr lang="ko-KR" altLang="en-US" sz="4000" b="1" dirty="0">
              <a:ln>
                <a:solidFill>
                  <a:schemeClr val="accent4">
                    <a:lumMod val="40000"/>
                    <a:lumOff val="60000"/>
                    <a:alpha val="0"/>
                  </a:schemeClr>
                </a:solidFill>
              </a:ln>
              <a:solidFill>
                <a:srgbClr val="BA71D1"/>
              </a:solidFill>
              <a:effectLst>
                <a:outerShdw blurRad="190500" sx="108000" sy="108000" algn="ctr" rotWithShape="0">
                  <a:schemeClr val="accent4">
                    <a:lumMod val="75000"/>
                    <a:alpha val="31000"/>
                  </a:scheme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399" y="2883755"/>
            <a:ext cx="5211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-윤고딕330" pitchFamily="18" charset="-127"/>
                <a:ea typeface="-윤고딕330" pitchFamily="18" charset="-127"/>
              </a:rPr>
              <a:t>그녀들은 누구인가</a:t>
            </a:r>
            <a:r>
              <a:rPr lang="en-US" altLang="ko-KR" sz="48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-윤고딕330" pitchFamily="18" charset="-127"/>
                <a:ea typeface="-윤고딕330" pitchFamily="18" charset="-127"/>
              </a:rPr>
              <a:t>?</a:t>
            </a:r>
            <a:endParaRPr lang="ko-KR" altLang="en-US" sz="4800" b="1" dirty="0">
              <a:ln>
                <a:solidFill>
                  <a:schemeClr val="accent4">
                    <a:lumMod val="40000"/>
                    <a:lumOff val="6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90500" sx="108000" sy="108000" algn="ctr" rotWithShape="0">
                  <a:schemeClr val="accent4">
                    <a:lumMod val="75000"/>
                    <a:alpha val="31000"/>
                  </a:scheme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도넛 46"/>
          <p:cNvSpPr/>
          <p:nvPr/>
        </p:nvSpPr>
        <p:spPr>
          <a:xfrm>
            <a:off x="857224" y="784244"/>
            <a:ext cx="5562640" cy="5502276"/>
          </a:xfrm>
          <a:prstGeom prst="donut">
            <a:avLst>
              <a:gd name="adj" fmla="val 1413"/>
            </a:avLst>
          </a:prstGeom>
          <a:solidFill>
            <a:srgbClr val="DCD4E4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4" name="도넛 43"/>
          <p:cNvSpPr/>
          <p:nvPr/>
        </p:nvSpPr>
        <p:spPr>
          <a:xfrm>
            <a:off x="1285852" y="1142984"/>
            <a:ext cx="4714908" cy="4714908"/>
          </a:xfrm>
          <a:prstGeom prst="donut">
            <a:avLst>
              <a:gd name="adj" fmla="val 7366"/>
            </a:avLst>
          </a:prstGeom>
          <a:solidFill>
            <a:srgbClr val="DCD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770" y="155501"/>
            <a:ext cx="3131819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02 Target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15DCB"/>
                </a:solidFill>
                <a:latin typeface="-윤고딕330" pitchFamily="18" charset="-127"/>
                <a:ea typeface="-윤고딕330" pitchFamily="18" charset="-127"/>
              </a:rPr>
              <a:t>2535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여성의 관심사</a:t>
            </a:r>
          </a:p>
        </p:txBody>
      </p:sp>
      <p:sp>
        <p:nvSpPr>
          <p:cNvPr id="80" name="타원 79"/>
          <p:cNvSpPr/>
          <p:nvPr/>
        </p:nvSpPr>
        <p:spPr>
          <a:xfrm>
            <a:off x="281176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1" name="타원 80"/>
          <p:cNvSpPr/>
          <p:nvPr/>
        </p:nvSpPr>
        <p:spPr>
          <a:xfrm>
            <a:off x="296416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2" name="타원 81"/>
          <p:cNvSpPr/>
          <p:nvPr/>
        </p:nvSpPr>
        <p:spPr>
          <a:xfrm>
            <a:off x="309752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2" name="타원 71"/>
          <p:cNvSpPr/>
          <p:nvPr/>
        </p:nvSpPr>
        <p:spPr>
          <a:xfrm>
            <a:off x="541948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rgbClr val="B15DCB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694348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rgbClr val="B15DCB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827700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rgbClr val="B15DCB"/>
              </a:solidFill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980100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rgbClr val="B15DCB"/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1113452" y="857232"/>
            <a:ext cx="45719" cy="45719"/>
          </a:xfrm>
          <a:prstGeom prst="ellipse">
            <a:avLst/>
          </a:prstGeom>
          <a:solidFill>
            <a:srgbClr val="B15DC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rgbClr val="B15DCB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126585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8" name="타원 77"/>
          <p:cNvSpPr/>
          <p:nvPr/>
        </p:nvSpPr>
        <p:spPr>
          <a:xfrm>
            <a:off x="139920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9" name="타원 78"/>
          <p:cNvSpPr/>
          <p:nvPr/>
        </p:nvSpPr>
        <p:spPr>
          <a:xfrm>
            <a:off x="155160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4" name="타원 63"/>
          <p:cNvSpPr/>
          <p:nvPr/>
        </p:nvSpPr>
        <p:spPr>
          <a:xfrm>
            <a:off x="168495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5" name="타원 64"/>
          <p:cNvSpPr/>
          <p:nvPr/>
        </p:nvSpPr>
        <p:spPr>
          <a:xfrm>
            <a:off x="183735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6" name="타원 65"/>
          <p:cNvSpPr/>
          <p:nvPr/>
        </p:nvSpPr>
        <p:spPr>
          <a:xfrm>
            <a:off x="197070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7" name="타원 66"/>
          <p:cNvSpPr/>
          <p:nvPr/>
        </p:nvSpPr>
        <p:spPr>
          <a:xfrm>
            <a:off x="212310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8" name="타원 67"/>
          <p:cNvSpPr/>
          <p:nvPr/>
        </p:nvSpPr>
        <p:spPr>
          <a:xfrm>
            <a:off x="225646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9" name="타원 68"/>
          <p:cNvSpPr/>
          <p:nvPr/>
        </p:nvSpPr>
        <p:spPr>
          <a:xfrm>
            <a:off x="240886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0" name="타원 69"/>
          <p:cNvSpPr/>
          <p:nvPr/>
        </p:nvSpPr>
        <p:spPr>
          <a:xfrm>
            <a:off x="254221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1" name="타원 70"/>
          <p:cNvSpPr/>
          <p:nvPr/>
        </p:nvSpPr>
        <p:spPr>
          <a:xfrm>
            <a:off x="269461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2" name="타원 61"/>
          <p:cNvSpPr/>
          <p:nvPr/>
        </p:nvSpPr>
        <p:spPr>
          <a:xfrm>
            <a:off x="5214942" y="2571744"/>
            <a:ext cx="1285884" cy="1285884"/>
          </a:xfrm>
          <a:prstGeom prst="ellipse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 w="127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4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여행</a:t>
            </a:r>
            <a:endParaRPr lang="ko-KR" altLang="en-US" sz="4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4572000" y="4286256"/>
            <a:ext cx="1285884" cy="1285884"/>
          </a:xfrm>
          <a:prstGeom prst="ellipse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 w="127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4400" b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연애</a:t>
            </a:r>
            <a:endParaRPr lang="ko-KR" altLang="en-US" sz="4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1714480" y="1000108"/>
            <a:ext cx="1285884" cy="1285884"/>
          </a:xfrm>
          <a:prstGeom prst="ellipse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 w="127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3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커리어</a:t>
            </a:r>
            <a:endParaRPr lang="ko-KR" altLang="en-US" sz="3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642910" y="2571744"/>
            <a:ext cx="1285884" cy="1285884"/>
          </a:xfrm>
          <a:prstGeom prst="ellipse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 w="127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4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결혼</a:t>
            </a:r>
            <a:endParaRPr lang="ko-KR" altLang="en-US" sz="4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1214414" y="4357694"/>
            <a:ext cx="1285884" cy="1285884"/>
          </a:xfrm>
          <a:prstGeom prst="ellipse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 w="127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3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문화</a:t>
            </a:r>
            <a:endParaRPr lang="en-US" altLang="ko-KR" sz="32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/>
            <a:r>
              <a:rPr lang="ko-KR" altLang="en-US" sz="3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생활</a:t>
            </a:r>
            <a:endParaRPr lang="ko-KR" altLang="en-US" sz="32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4286248" y="1000108"/>
            <a:ext cx="1285884" cy="1285884"/>
          </a:xfrm>
          <a:prstGeom prst="ellipse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 w="127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3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패션</a:t>
            </a:r>
            <a:endParaRPr lang="en-US" altLang="ko-KR" sz="32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/>
            <a:r>
              <a:rPr lang="en-US" altLang="ko-KR" sz="3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&amp;</a:t>
            </a:r>
            <a:r>
              <a:rPr lang="ko-KR" altLang="en-US" sz="3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미용</a:t>
            </a:r>
            <a:endParaRPr lang="ko-KR" altLang="en-US" sz="32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pic>
        <p:nvPicPr>
          <p:cNvPr id="46" name="그림 45" descr="여자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857232"/>
            <a:ext cx="3659005" cy="6000768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1428728" y="5572140"/>
            <a:ext cx="7572428" cy="11387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/>
            <a:r>
              <a:rPr lang="ko-KR" altLang="en-US" sz="2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/>
                <a:latin typeface="-윤고딕330" pitchFamily="18" charset="-127"/>
                <a:ea typeface="-윤고딕330" pitchFamily="18" charset="-127"/>
              </a:rPr>
              <a:t>자기관리에 철저한 그녀들</a:t>
            </a:r>
            <a:endParaRPr lang="en-US" altLang="ko-KR" sz="2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/>
            <a:r>
              <a:rPr lang="ko-KR" altLang="en-US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이들에게 </a:t>
            </a:r>
            <a:r>
              <a:rPr lang="en-US" altLang="ko-KR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‘</a:t>
            </a:r>
            <a:r>
              <a:rPr lang="ko-KR" altLang="en-US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노후</a:t>
            </a:r>
            <a:r>
              <a:rPr lang="en-US" altLang="ko-KR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+mj-ea"/>
                <a:ea typeface="+mj-ea"/>
              </a:rPr>
              <a:t>’</a:t>
            </a:r>
            <a:r>
              <a:rPr lang="ko-KR" altLang="en-US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는</a:t>
            </a:r>
            <a:r>
              <a:rPr lang="en-US" altLang="ko-KR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4"/>
          <p:cNvGrpSpPr/>
          <p:nvPr/>
        </p:nvGrpSpPr>
        <p:grpSpPr>
          <a:xfrm>
            <a:off x="500034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72" name="타원 71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3" name="타원 72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4" name="타원 73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5" name="타원 74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6" name="타원 75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7" name="타원 76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8" name="타원 77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9" name="타원 78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64" name="타원 63"/>
          <p:cNvSpPr/>
          <p:nvPr/>
        </p:nvSpPr>
        <p:spPr>
          <a:xfrm>
            <a:off x="164304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5" name="타원 64"/>
          <p:cNvSpPr/>
          <p:nvPr/>
        </p:nvSpPr>
        <p:spPr>
          <a:xfrm>
            <a:off x="179544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6" name="타원 65"/>
          <p:cNvSpPr/>
          <p:nvPr/>
        </p:nvSpPr>
        <p:spPr>
          <a:xfrm>
            <a:off x="192879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7" name="타원 66"/>
          <p:cNvSpPr/>
          <p:nvPr/>
        </p:nvSpPr>
        <p:spPr>
          <a:xfrm>
            <a:off x="208119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8" name="타원 67"/>
          <p:cNvSpPr/>
          <p:nvPr/>
        </p:nvSpPr>
        <p:spPr>
          <a:xfrm>
            <a:off x="221454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9" name="타원 68"/>
          <p:cNvSpPr/>
          <p:nvPr/>
        </p:nvSpPr>
        <p:spPr>
          <a:xfrm>
            <a:off x="236694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120770" y="155501"/>
            <a:ext cx="2832827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02 Target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2535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여성의 노후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571472" y="5786454"/>
            <a:ext cx="8358246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2535 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여성들</a:t>
            </a:r>
            <a:r>
              <a:rPr lang="en-US" altLang="ko-KR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노후준비에 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빈틈</a:t>
            </a: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을 보이다</a:t>
            </a:r>
            <a:endParaRPr lang="en-US" altLang="ko-KR" sz="3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28596" y="1500174"/>
            <a:ext cx="3786214" cy="378621"/>
          </a:xfrm>
          <a:prstGeom prst="rect">
            <a:avLst/>
          </a:prstGeom>
          <a:solidFill>
            <a:srgbClr val="D5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10</a:t>
            </a:r>
            <a:r>
              <a:rPr lang="ko-KR" altLang="en-US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년 이상 납부한 여성 </a:t>
            </a:r>
            <a:r>
              <a:rPr lang="ko-KR" altLang="en-US" sz="13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연금수급가능자</a:t>
            </a:r>
            <a:r>
              <a:rPr lang="ko-KR" altLang="en-US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12.8%</a:t>
            </a:r>
            <a:r>
              <a:rPr lang="ko-KR" altLang="en-US" sz="1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3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428596" y="1954520"/>
            <a:ext cx="3786214" cy="378621"/>
          </a:xfrm>
          <a:prstGeom prst="rect">
            <a:avLst/>
          </a:prstGeom>
          <a:solidFill>
            <a:srgbClr val="D5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‘</a:t>
            </a:r>
            <a:r>
              <a:rPr lang="ko-KR" altLang="en-US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노후자금 준비하지 않았다</a:t>
            </a:r>
            <a:r>
              <a:rPr lang="en-US" altLang="ko-KR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’</a:t>
            </a:r>
            <a:r>
              <a:rPr lang="ko-KR" altLang="en-US" sz="1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직장인 여성 </a:t>
            </a:r>
            <a:r>
              <a:rPr lang="en-US" altLang="ko-KR" sz="1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51.2%</a:t>
            </a:r>
            <a:endParaRPr lang="ko-KR" altLang="en-US" sz="13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80045" y="2333141"/>
            <a:ext cx="34075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국민연금공단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2011 / 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대한상공회의소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2006)</a:t>
            </a:r>
          </a:p>
        </p:txBody>
      </p:sp>
      <p:sp>
        <p:nvSpPr>
          <p:cNvPr id="96" name="타원 95"/>
          <p:cNvSpPr/>
          <p:nvPr/>
        </p:nvSpPr>
        <p:spPr>
          <a:xfrm>
            <a:off x="2397427" y="2787487"/>
            <a:ext cx="1590210" cy="14270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여성 연평균</a:t>
            </a:r>
            <a:endParaRPr lang="en-US" altLang="ko-KR" sz="12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200" b="1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연급수급액</a:t>
            </a:r>
            <a:r>
              <a:rPr lang="ko-KR" altLang="en-US" sz="1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2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sz="1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만 </a:t>
            </a:r>
            <a:r>
              <a:rPr lang="en-US" altLang="ko-KR" sz="1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1,131</a:t>
            </a:r>
            <a:r>
              <a:rPr lang="ko-KR" altLang="en-US" sz="1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달러</a:t>
            </a:r>
            <a:endParaRPr lang="en-US" altLang="ko-KR" sz="12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sz="2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24</a:t>
            </a:r>
            <a:r>
              <a:rPr lang="ko-KR" altLang="en-US" sz="2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위</a:t>
            </a:r>
            <a:endParaRPr lang="ko-KR" altLang="en-US" sz="2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655769" y="2787487"/>
            <a:ext cx="1590210" cy="14270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여성노인 </a:t>
            </a:r>
            <a:endParaRPr lang="en-US" altLang="ko-KR" sz="14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400" b="1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빈곤율</a:t>
            </a:r>
            <a:endParaRPr lang="en-US" altLang="ko-KR" sz="14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endParaRPr lang="en-US" altLang="ko-KR" sz="12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sz="2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47.2%</a:t>
            </a:r>
            <a:endParaRPr lang="ko-KR" altLang="en-US" sz="2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580045" y="4363120"/>
            <a:ext cx="3563327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OECD 30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개 회원국 중 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여성노인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빈곤율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최고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한국여성정책연구원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2011)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786314" y="1428736"/>
            <a:ext cx="38576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FGI</a:t>
            </a:r>
          </a:p>
          <a:p>
            <a:r>
              <a:rPr lang="en-US" altLang="ko-KR" sz="1400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Q. </a:t>
            </a:r>
            <a:r>
              <a:rPr lang="ko-KR" altLang="en-US" sz="1400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노후대책을 준비하고 계십니까</a:t>
            </a:r>
            <a:r>
              <a:rPr lang="en-US" altLang="ko-KR" sz="1400" dirty="0" smtClean="0">
                <a:ln>
                  <a:solidFill>
                    <a:srgbClr val="BD95D5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? (n=5)</a:t>
            </a:r>
            <a:endParaRPr lang="ko-KR" altLang="en-US" sz="1400" dirty="0">
              <a:ln>
                <a:solidFill>
                  <a:srgbClr val="BD95D5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02" name="그림 101" descr="f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357430"/>
            <a:ext cx="928694" cy="8420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03" name="직사각형 102"/>
          <p:cNvSpPr/>
          <p:nvPr/>
        </p:nvSpPr>
        <p:spPr>
          <a:xfrm>
            <a:off x="5857884" y="2357430"/>
            <a:ext cx="3000396" cy="857256"/>
          </a:xfrm>
          <a:prstGeom prst="rect">
            <a:avLst/>
          </a:prstGeom>
          <a:solidFill>
            <a:srgbClr val="D5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ea"/>
              </a:rPr>
              <a:t>“</a:t>
            </a:r>
            <a:r>
              <a:rPr lang="ko-KR" altLang="en-US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아직 학자금 대출도 갚아야 하고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</a:t>
            </a:r>
            <a:r>
              <a:rPr lang="ko-KR" altLang="en-US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endParaRPr lang="en-US" altLang="ko-KR" sz="1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여행이나 자기계발이 우선순위에요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j-lt"/>
                <a:ea typeface="-윤고딕320" pitchFamily="18" charset="-127"/>
              </a:rPr>
              <a:t>”</a:t>
            </a:r>
          </a:p>
          <a:p>
            <a:pPr algn="r">
              <a:lnSpc>
                <a:spcPct val="110000"/>
              </a:lnSpc>
            </a:pPr>
            <a:r>
              <a:rPr lang="ko-KR" altLang="en-US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박수현</a:t>
            </a:r>
            <a:r>
              <a:rPr lang="en-US" altLang="ko-KR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25</a:t>
            </a:r>
            <a:r>
              <a:rPr lang="ko-KR" altLang="en-US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세</a:t>
            </a:r>
            <a:r>
              <a:rPr lang="en-US" altLang="ko-KR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대학생</a:t>
            </a:r>
            <a:endParaRPr lang="ko-KR" altLang="en-US" sz="105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5357818" y="4589250"/>
            <a:ext cx="2928958" cy="48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‘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노후대책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’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의 부재</a:t>
            </a:r>
            <a:endParaRPr lang="en-US" altLang="ko-KR" sz="1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110" name="직선 연결선 109"/>
          <p:cNvCxnSpPr/>
          <p:nvPr/>
        </p:nvCxnSpPr>
        <p:spPr>
          <a:xfrm>
            <a:off x="5786446" y="6357958"/>
            <a:ext cx="785818" cy="0"/>
          </a:xfrm>
          <a:prstGeom prst="line">
            <a:avLst/>
          </a:prstGeom>
          <a:ln w="22225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 rot="16200000">
            <a:off x="2737474" y="3263264"/>
            <a:ext cx="3571900" cy="45719"/>
          </a:xfrm>
          <a:prstGeom prst="rect">
            <a:avLst/>
          </a:prstGeom>
          <a:solidFill>
            <a:srgbClr val="D5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857884" y="3357562"/>
            <a:ext cx="3000396" cy="857256"/>
          </a:xfrm>
          <a:prstGeom prst="rect">
            <a:avLst/>
          </a:prstGeom>
          <a:solidFill>
            <a:srgbClr val="D5C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ea"/>
              </a:rPr>
              <a:t>“</a:t>
            </a:r>
            <a:r>
              <a:rPr lang="ko-KR" altLang="en-US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ea"/>
              </a:rPr>
              <a:t>결혼도 안 했는데 노후준비는 </a:t>
            </a:r>
            <a:endParaRPr lang="en-US" altLang="ko-KR" sz="14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ea"/>
              </a:rPr>
              <a:t> </a:t>
            </a:r>
            <a:r>
              <a:rPr lang="ko-KR" altLang="en-US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ea"/>
              </a:rPr>
              <a:t>아직 이른 것 같아요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ea"/>
              </a:rPr>
              <a:t>.</a:t>
            </a:r>
            <a:r>
              <a:rPr lang="en-US" altLang="ko-KR" sz="1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j-lt"/>
                <a:ea typeface="-윤고딕320" pitchFamily="18" charset="-127"/>
              </a:rPr>
              <a:t>”</a:t>
            </a:r>
          </a:p>
          <a:p>
            <a:pPr algn="r">
              <a:lnSpc>
                <a:spcPct val="110000"/>
              </a:lnSpc>
            </a:pPr>
            <a:r>
              <a:rPr lang="ko-KR" altLang="en-US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김가람</a:t>
            </a:r>
            <a:r>
              <a:rPr lang="en-US" altLang="ko-KR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30</a:t>
            </a:r>
            <a:r>
              <a:rPr lang="ko-KR" altLang="en-US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세</a:t>
            </a:r>
            <a:r>
              <a:rPr lang="en-US" altLang="ko-KR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0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직장인</a:t>
            </a:r>
            <a:endParaRPr lang="ko-KR" altLang="en-US" sz="105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32" name="그림 31" descr="fg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328" y="3372418"/>
            <a:ext cx="929118" cy="8424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3" name="타원 32"/>
          <p:cNvSpPr/>
          <p:nvPr/>
        </p:nvSpPr>
        <p:spPr>
          <a:xfrm>
            <a:off x="252601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4" name="타원 33"/>
          <p:cNvSpPr/>
          <p:nvPr/>
        </p:nvSpPr>
        <p:spPr>
          <a:xfrm>
            <a:off x="265936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5" name="타원 34"/>
          <p:cNvSpPr/>
          <p:nvPr/>
        </p:nvSpPr>
        <p:spPr>
          <a:xfrm>
            <a:off x="281176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770" y="155501"/>
            <a:ext cx="1513171" cy="37625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03 Concept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785786" y="5786454"/>
            <a:ext cx="7572428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“</a:t>
            </a:r>
            <a:r>
              <a:rPr lang="ko-KR" altLang="en-US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그녀들이 보이는 </a:t>
            </a:r>
            <a:r>
              <a:rPr lang="ko-KR" altLang="en-US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빈틈</a:t>
            </a:r>
            <a:r>
              <a:rPr lang="ko-KR" altLang="en-US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을 채우자</a:t>
            </a:r>
            <a:r>
              <a:rPr lang="en-US" altLang="ko-KR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”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4929190" y="6432785"/>
            <a:ext cx="785818" cy="0"/>
          </a:xfrm>
          <a:prstGeom prst="line">
            <a:avLst/>
          </a:prstGeom>
          <a:ln w="22225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직사각형 128"/>
          <p:cNvSpPr/>
          <p:nvPr/>
        </p:nvSpPr>
        <p:spPr>
          <a:xfrm>
            <a:off x="3845542" y="3727401"/>
            <a:ext cx="1226524" cy="49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만 </a:t>
            </a: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60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세 도달</a:t>
            </a:r>
            <a:endParaRPr lang="en-US" altLang="ko-KR" sz="1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연금 수급</a:t>
            </a: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214282" y="3727400"/>
            <a:ext cx="1132176" cy="49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첫 취업</a:t>
            </a:r>
            <a:endParaRPr lang="en-US" altLang="ko-KR" sz="1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사업장가입자</a:t>
            </a: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120" name="직사각형 119"/>
          <p:cNvSpPr/>
          <p:nvPr/>
        </p:nvSpPr>
        <p:spPr>
          <a:xfrm>
            <a:off x="779233" y="3332567"/>
            <a:ext cx="1211426" cy="144801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rgbClr val="D9D0E2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rgbClr val="BD9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1" name="직사각형 120"/>
          <p:cNvSpPr/>
          <p:nvPr/>
        </p:nvSpPr>
        <p:spPr>
          <a:xfrm>
            <a:off x="2005757" y="3332567"/>
            <a:ext cx="1211426" cy="144801"/>
          </a:xfrm>
          <a:prstGeom prst="rect">
            <a:avLst/>
          </a:prstGeom>
          <a:gradFill>
            <a:gsLst>
              <a:gs pos="0">
                <a:srgbClr val="9900CC"/>
              </a:gs>
              <a:gs pos="50000">
                <a:srgbClr val="CC66FF"/>
              </a:gs>
              <a:gs pos="100000">
                <a:srgbClr val="9900CC"/>
              </a:gs>
            </a:gsLst>
            <a:lin ang="5400000" scaled="0"/>
          </a:gradFill>
          <a:ln w="12700">
            <a:solidFill>
              <a:srgbClr val="BD95D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2" name="직사각형 121"/>
          <p:cNvSpPr/>
          <p:nvPr/>
        </p:nvSpPr>
        <p:spPr>
          <a:xfrm>
            <a:off x="3232280" y="3332567"/>
            <a:ext cx="1211426" cy="144801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rgbClr val="D9D0E2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rgbClr val="BD9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23" name="타원 122"/>
          <p:cNvSpPr/>
          <p:nvPr/>
        </p:nvSpPr>
        <p:spPr>
          <a:xfrm>
            <a:off x="495972" y="1928802"/>
            <a:ext cx="728029" cy="7489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24</a:t>
            </a:r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세</a:t>
            </a:r>
            <a:endParaRPr lang="ko-KR" altLang="en-US" sz="1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4" name="타원 123"/>
          <p:cNvSpPr/>
          <p:nvPr/>
        </p:nvSpPr>
        <p:spPr>
          <a:xfrm>
            <a:off x="1628148" y="1928802"/>
            <a:ext cx="728029" cy="7489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29</a:t>
            </a:r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세</a:t>
            </a:r>
            <a:endParaRPr lang="ko-KR" altLang="en-US" sz="1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5" name="타원 124"/>
          <p:cNvSpPr/>
          <p:nvPr/>
        </p:nvSpPr>
        <p:spPr>
          <a:xfrm>
            <a:off x="2807497" y="1928802"/>
            <a:ext cx="728029" cy="7489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54</a:t>
            </a:r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세</a:t>
            </a:r>
            <a:endParaRPr lang="ko-KR" altLang="en-US" sz="1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6" name="타원 125"/>
          <p:cNvSpPr/>
          <p:nvPr/>
        </p:nvSpPr>
        <p:spPr>
          <a:xfrm>
            <a:off x="3986847" y="1928802"/>
            <a:ext cx="728029" cy="74897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60</a:t>
            </a:r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세</a:t>
            </a:r>
            <a:endParaRPr lang="ko-KR" altLang="en-US" sz="1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1439669" y="3727401"/>
            <a:ext cx="1132176" cy="696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결혼</a:t>
            </a: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퇴사</a:t>
            </a:r>
            <a:endParaRPr lang="en-US" altLang="ko-KR" sz="1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 </a:t>
            </a:r>
            <a:endParaRPr lang="en-US" altLang="ko-KR" sz="1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탈퇴</a:t>
            </a: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128" name="직사각형 127"/>
          <p:cNvSpPr/>
          <p:nvPr/>
        </p:nvSpPr>
        <p:spPr>
          <a:xfrm>
            <a:off x="2619019" y="3727401"/>
            <a:ext cx="1226524" cy="696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희망에 의한 </a:t>
            </a:r>
            <a:endParaRPr lang="en-US" altLang="ko-KR" sz="1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재가입</a:t>
            </a:r>
            <a:endParaRPr lang="en-US" altLang="ko-KR" sz="1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임의가입자</a:t>
            </a: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grpSp>
        <p:nvGrpSpPr>
          <p:cNvPr id="130" name="그룹 41"/>
          <p:cNvGrpSpPr/>
          <p:nvPr/>
        </p:nvGrpSpPr>
        <p:grpSpPr>
          <a:xfrm rot="5400000">
            <a:off x="696702" y="3037559"/>
            <a:ext cx="289602" cy="30191"/>
            <a:chOff x="2993693" y="1009632"/>
            <a:chExt cx="331471" cy="4571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6" name="타원 145"/>
            <p:cNvSpPr/>
            <p:nvPr/>
          </p:nvSpPr>
          <p:spPr>
            <a:xfrm>
              <a:off x="2993693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  <p:sp>
          <p:nvSpPr>
            <p:cNvPr id="147" name="타원 146"/>
            <p:cNvSpPr/>
            <p:nvPr/>
          </p:nvSpPr>
          <p:spPr>
            <a:xfrm>
              <a:off x="3146093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  <p:sp>
          <p:nvSpPr>
            <p:cNvPr id="148" name="타원 147"/>
            <p:cNvSpPr/>
            <p:nvPr/>
          </p:nvSpPr>
          <p:spPr>
            <a:xfrm>
              <a:off x="3279445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</p:grpSp>
      <p:grpSp>
        <p:nvGrpSpPr>
          <p:cNvPr id="131" name="그룹 46"/>
          <p:cNvGrpSpPr/>
          <p:nvPr/>
        </p:nvGrpSpPr>
        <p:grpSpPr>
          <a:xfrm rot="5400000">
            <a:off x="1845861" y="3037559"/>
            <a:ext cx="289602" cy="30191"/>
            <a:chOff x="2993693" y="1009632"/>
            <a:chExt cx="331471" cy="4571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3" name="타원 142"/>
            <p:cNvSpPr/>
            <p:nvPr/>
          </p:nvSpPr>
          <p:spPr>
            <a:xfrm>
              <a:off x="2993693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  <p:sp>
          <p:nvSpPr>
            <p:cNvPr id="144" name="타원 143"/>
            <p:cNvSpPr/>
            <p:nvPr/>
          </p:nvSpPr>
          <p:spPr>
            <a:xfrm>
              <a:off x="3146093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  <p:sp>
          <p:nvSpPr>
            <p:cNvPr id="145" name="타원 144"/>
            <p:cNvSpPr/>
            <p:nvPr/>
          </p:nvSpPr>
          <p:spPr>
            <a:xfrm>
              <a:off x="3279445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</p:grpSp>
      <p:grpSp>
        <p:nvGrpSpPr>
          <p:cNvPr id="132" name="그룹 50"/>
          <p:cNvGrpSpPr/>
          <p:nvPr/>
        </p:nvGrpSpPr>
        <p:grpSpPr>
          <a:xfrm rot="5400000">
            <a:off x="3072385" y="3037559"/>
            <a:ext cx="289602" cy="30191"/>
            <a:chOff x="2993693" y="1009632"/>
            <a:chExt cx="331471" cy="4571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0" name="타원 139"/>
            <p:cNvSpPr/>
            <p:nvPr/>
          </p:nvSpPr>
          <p:spPr>
            <a:xfrm>
              <a:off x="2993693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  <p:sp>
          <p:nvSpPr>
            <p:cNvPr id="141" name="타원 140"/>
            <p:cNvSpPr/>
            <p:nvPr/>
          </p:nvSpPr>
          <p:spPr>
            <a:xfrm>
              <a:off x="3146093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  <p:sp>
          <p:nvSpPr>
            <p:cNvPr id="142" name="타원 141"/>
            <p:cNvSpPr/>
            <p:nvPr/>
          </p:nvSpPr>
          <p:spPr>
            <a:xfrm>
              <a:off x="3279445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</p:grpSp>
      <p:grpSp>
        <p:nvGrpSpPr>
          <p:cNvPr id="133" name="그룹 54"/>
          <p:cNvGrpSpPr/>
          <p:nvPr/>
        </p:nvGrpSpPr>
        <p:grpSpPr>
          <a:xfrm rot="5400000">
            <a:off x="4251734" y="3037559"/>
            <a:ext cx="289602" cy="30191"/>
            <a:chOff x="2993693" y="1009632"/>
            <a:chExt cx="331471" cy="4571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7" name="타원 136"/>
            <p:cNvSpPr/>
            <p:nvPr/>
          </p:nvSpPr>
          <p:spPr>
            <a:xfrm>
              <a:off x="2993693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  <p:sp>
          <p:nvSpPr>
            <p:cNvPr id="138" name="타원 137"/>
            <p:cNvSpPr/>
            <p:nvPr/>
          </p:nvSpPr>
          <p:spPr>
            <a:xfrm>
              <a:off x="3146093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  <p:sp>
          <p:nvSpPr>
            <p:cNvPr id="139" name="타원 138"/>
            <p:cNvSpPr/>
            <p:nvPr/>
          </p:nvSpPr>
          <p:spPr>
            <a:xfrm>
              <a:off x="3279445" y="1009632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/>
            </a:p>
          </p:txBody>
        </p:sp>
      </p:grpSp>
      <p:sp>
        <p:nvSpPr>
          <p:cNvPr id="134" name="오른쪽 대괄호 133"/>
          <p:cNvSpPr/>
          <p:nvPr/>
        </p:nvSpPr>
        <p:spPr>
          <a:xfrm rot="16200000">
            <a:off x="2470603" y="2615000"/>
            <a:ext cx="249657" cy="1085002"/>
          </a:xfrm>
          <a:prstGeom prst="rightBracket">
            <a:avLst>
              <a:gd name="adj" fmla="val 71317"/>
            </a:avLst>
          </a:prstGeom>
          <a:ln w="15875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5" name="직사각형 134"/>
          <p:cNvSpPr/>
          <p:nvPr/>
        </p:nvSpPr>
        <p:spPr>
          <a:xfrm>
            <a:off x="2005757" y="2610906"/>
            <a:ext cx="1132176" cy="42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공백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9900CC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1031395" y="1214422"/>
            <a:ext cx="3178467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주부의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&lt;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 완성하기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&gt;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사례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보건복지부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2010)</a:t>
            </a:r>
          </a:p>
        </p:txBody>
      </p:sp>
      <p:sp>
        <p:nvSpPr>
          <p:cNvPr id="151" name="왼쪽 중괄호 150"/>
          <p:cNvSpPr/>
          <p:nvPr/>
        </p:nvSpPr>
        <p:spPr>
          <a:xfrm rot="16200000">
            <a:off x="4036215" y="2607463"/>
            <a:ext cx="857256" cy="5072098"/>
          </a:xfrm>
          <a:prstGeom prst="leftBrace">
            <a:avLst>
              <a:gd name="adj1" fmla="val 62468"/>
              <a:gd name="adj2" fmla="val 49802"/>
            </a:avLst>
          </a:prstGeom>
          <a:ln w="31750">
            <a:solidFill>
              <a:schemeClr val="accent4">
                <a:lumMod val="40000"/>
                <a:lumOff val="60000"/>
                <a:alpha val="7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0" name="그룹 149"/>
          <p:cNvGrpSpPr/>
          <p:nvPr/>
        </p:nvGrpSpPr>
        <p:grpSpPr>
          <a:xfrm>
            <a:off x="6510814" y="2701333"/>
            <a:ext cx="1036339" cy="1281147"/>
            <a:chOff x="7215206" y="4071942"/>
            <a:chExt cx="1171605" cy="1591241"/>
          </a:xfrm>
        </p:grpSpPr>
        <p:pic>
          <p:nvPicPr>
            <p:cNvPr id="59" name="그림 58" descr="머리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5206" y="4071942"/>
              <a:ext cx="1171605" cy="1591241"/>
            </a:xfrm>
            <a:prstGeom prst="rect">
              <a:avLst/>
            </a:prstGeom>
          </p:spPr>
        </p:pic>
        <p:cxnSp>
          <p:nvCxnSpPr>
            <p:cNvPr id="65" name="직선 연결선 64"/>
            <p:cNvCxnSpPr/>
            <p:nvPr/>
          </p:nvCxnSpPr>
          <p:spPr>
            <a:xfrm>
              <a:off x="7215206" y="5643578"/>
              <a:ext cx="1128709" cy="0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타원 54"/>
          <p:cNvSpPr/>
          <p:nvPr/>
        </p:nvSpPr>
        <p:spPr>
          <a:xfrm>
            <a:off x="5141948" y="3035628"/>
            <a:ext cx="1036314" cy="1036314"/>
          </a:xfrm>
          <a:prstGeom prst="ellipse">
            <a:avLst/>
          </a:prstGeom>
          <a:noFill/>
          <a:ln w="12700">
            <a:solidFill>
              <a:srgbClr val="A480C2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2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문화</a:t>
            </a:r>
            <a:endParaRPr lang="en-US" altLang="ko-KR" sz="26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>
              <a:lnSpc>
                <a:spcPct val="70000"/>
              </a:lnSpc>
            </a:pPr>
            <a:r>
              <a:rPr lang="ko-KR" altLang="en-US" sz="2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생활</a:t>
            </a:r>
            <a:endParaRPr lang="ko-KR" altLang="en-US" sz="2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5091804" y="2283465"/>
            <a:ext cx="1036314" cy="1036314"/>
          </a:xfrm>
          <a:prstGeom prst="ellipse">
            <a:avLst/>
          </a:prstGeom>
          <a:noFill/>
          <a:ln w="12700">
            <a:solidFill>
              <a:srgbClr val="A480C2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3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결혼</a:t>
            </a:r>
            <a:endParaRPr lang="ko-KR" altLang="en-US" sz="32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5500694" y="1698449"/>
            <a:ext cx="1036314" cy="1036314"/>
          </a:xfrm>
          <a:prstGeom prst="ellipse">
            <a:avLst/>
          </a:prstGeom>
          <a:noFill/>
          <a:ln w="12700">
            <a:solidFill>
              <a:srgbClr val="A480C2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커리어</a:t>
            </a:r>
            <a:endParaRPr lang="ko-KR" altLang="en-US" sz="2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7849736" y="3035628"/>
            <a:ext cx="1036314" cy="1036314"/>
          </a:xfrm>
          <a:prstGeom prst="ellipse">
            <a:avLst/>
          </a:prstGeom>
          <a:noFill/>
          <a:ln w="12700">
            <a:solidFill>
              <a:srgbClr val="A480C2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3200" b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연애</a:t>
            </a:r>
            <a:endParaRPr lang="ko-KR" altLang="en-US" sz="32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7816307" y="2283465"/>
            <a:ext cx="1036314" cy="1036314"/>
          </a:xfrm>
          <a:prstGeom prst="ellipse">
            <a:avLst/>
          </a:prstGeom>
          <a:noFill/>
          <a:ln w="12700">
            <a:solidFill>
              <a:srgbClr val="A480C2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32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여행</a:t>
            </a:r>
            <a:endParaRPr lang="ko-KR" altLang="en-US" sz="32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7464776" y="1678306"/>
            <a:ext cx="1036314" cy="1036314"/>
          </a:xfrm>
          <a:prstGeom prst="ellipse">
            <a:avLst/>
          </a:prstGeom>
          <a:noFill/>
          <a:ln w="12700">
            <a:solidFill>
              <a:srgbClr val="A480C2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2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패션</a:t>
            </a:r>
            <a:endParaRPr lang="en-US" altLang="ko-KR" sz="26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  <a:p>
            <a:pPr algn="ctr">
              <a:lnSpc>
                <a:spcPct val="70000"/>
              </a:lnSpc>
            </a:pPr>
            <a:r>
              <a:rPr lang="en-US" altLang="ko-KR" sz="2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&amp;</a:t>
            </a:r>
            <a:r>
              <a:rPr lang="ko-KR" altLang="en-US" sz="2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미용</a:t>
            </a:r>
            <a:endParaRPr lang="ko-KR" altLang="en-US" sz="26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6143636" y="1168406"/>
            <a:ext cx="1685819" cy="1331900"/>
            <a:chOff x="6321138" y="-24"/>
            <a:chExt cx="1685819" cy="1331900"/>
          </a:xfrm>
        </p:grpSpPr>
        <p:pic>
          <p:nvPicPr>
            <p:cNvPr id="67" name="그림 66" descr="머리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1138" y="-24"/>
              <a:ext cx="1685819" cy="1331900"/>
            </a:xfrm>
            <a:prstGeom prst="rect">
              <a:avLst/>
            </a:prstGeom>
          </p:spPr>
        </p:pic>
        <p:sp>
          <p:nvSpPr>
            <p:cNvPr id="84" name="직사각형 83"/>
            <p:cNvSpPr/>
            <p:nvPr/>
          </p:nvSpPr>
          <p:spPr>
            <a:xfrm>
              <a:off x="6380686" y="87879"/>
              <a:ext cx="1548230" cy="983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ko-KR" sz="54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9900CC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785786" y="1071546"/>
            <a:ext cx="7572428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39700" sx="114000" sy="114000" algn="ctr" rotWithShape="0">
                    <a:schemeClr val="accent4">
                      <a:lumMod val="50000"/>
                      <a:alpha val="32000"/>
                    </a:schemeClr>
                  </a:outerShdw>
                </a:effectLst>
                <a:latin typeface="-윤고딕320" pitchFamily="18" charset="-127"/>
                <a:ea typeface="-윤고딕320" pitchFamily="18" charset="-127"/>
              </a:rPr>
              <a:t>Concept.</a:t>
            </a:r>
          </a:p>
          <a:p>
            <a:pPr algn="ctr"/>
            <a:r>
              <a:rPr lang="ko-KR" altLang="en-US" sz="4800" dirty="0" smtClean="0">
                <a:ln w="38100">
                  <a:solidFill>
                    <a:srgbClr val="9900CC">
                      <a:alpha val="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39700" sx="114000" sy="114000" algn="ctr" rotWithShape="0">
                    <a:schemeClr val="accent4">
                      <a:lumMod val="50000"/>
                      <a:alpha val="32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빈틈없는 </a:t>
            </a:r>
            <a:r>
              <a:rPr lang="ko-KR" altLang="en-US" sz="4800" dirty="0" smtClean="0">
                <a:ln w="38100">
                  <a:solidFill>
                    <a:srgbClr val="9900CC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139700" sx="114000" sy="114000" algn="ctr" rotWithShape="0">
                    <a:schemeClr val="accent4">
                      <a:lumMod val="50000"/>
                      <a:alpha val="32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그녀</a:t>
            </a:r>
            <a:endParaRPr lang="en-US" altLang="ko-KR" sz="4800" dirty="0" smtClean="0">
              <a:ln w="38100">
                <a:solidFill>
                  <a:srgbClr val="9900CC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139700" sx="114000" sy="114000" algn="ctr" rotWithShape="0">
                  <a:schemeClr val="accent4">
                    <a:lumMod val="50000"/>
                    <a:alpha val="32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타원 27"/>
          <p:cNvSpPr/>
          <p:nvPr/>
        </p:nvSpPr>
        <p:spPr>
          <a:xfrm>
            <a:off x="1928794" y="1643050"/>
            <a:ext cx="3500462" cy="35004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6" name="그림 75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806550"/>
            <a:ext cx="1857808" cy="3051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770" y="155501"/>
            <a:ext cx="1816523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전략</a:t>
            </a:r>
          </a:p>
        </p:txBody>
      </p:sp>
      <p:sp>
        <p:nvSpPr>
          <p:cNvPr id="36" name="타원 35"/>
          <p:cNvSpPr/>
          <p:nvPr/>
        </p:nvSpPr>
        <p:spPr>
          <a:xfrm>
            <a:off x="4000496" y="1290433"/>
            <a:ext cx="1214446" cy="12144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48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IMC</a:t>
            </a:r>
            <a:endParaRPr lang="ko-KR" altLang="en-US" sz="48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4556135" y="2669066"/>
            <a:ext cx="72000" cy="1260000"/>
            <a:chOff x="4500562" y="3296099"/>
            <a:chExt cx="87303" cy="1490223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51" name="그룹 50"/>
            <p:cNvGrpSpPr/>
            <p:nvPr/>
          </p:nvGrpSpPr>
          <p:grpSpPr>
            <a:xfrm rot="5400000">
              <a:off x="4227730" y="3568931"/>
              <a:ext cx="632967" cy="87303"/>
              <a:chOff x="2993693" y="1009632"/>
              <a:chExt cx="331471" cy="45719"/>
            </a:xfrm>
            <a:grpFill/>
          </p:grpSpPr>
          <p:sp>
            <p:nvSpPr>
              <p:cNvPr id="55" name="타원 54"/>
              <p:cNvSpPr/>
              <p:nvPr/>
            </p:nvSpPr>
            <p:spPr>
              <a:xfrm>
                <a:off x="2993693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59" name="타원 58"/>
              <p:cNvSpPr/>
              <p:nvPr/>
            </p:nvSpPr>
            <p:spPr>
              <a:xfrm>
                <a:off x="3146093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3279445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 rot="5400000">
              <a:off x="4227730" y="4426187"/>
              <a:ext cx="632967" cy="87303"/>
              <a:chOff x="2993693" y="1009632"/>
              <a:chExt cx="331471" cy="45719"/>
            </a:xfrm>
            <a:grpFill/>
          </p:grpSpPr>
          <p:sp>
            <p:nvSpPr>
              <p:cNvPr id="65" name="타원 64"/>
              <p:cNvSpPr/>
              <p:nvPr/>
            </p:nvSpPr>
            <p:spPr>
              <a:xfrm>
                <a:off x="2993693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3146093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3279445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68" name="직사각형 67"/>
          <p:cNvSpPr/>
          <p:nvPr/>
        </p:nvSpPr>
        <p:spPr>
          <a:xfrm>
            <a:off x="2143108" y="2455804"/>
            <a:ext cx="2000264" cy="225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ATL</a:t>
            </a:r>
          </a:p>
          <a:p>
            <a:pPr algn="r">
              <a:lnSpc>
                <a:spcPct val="110000"/>
              </a:lnSpc>
            </a:pP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인터넷 </a:t>
            </a:r>
            <a:r>
              <a:rPr lang="ko-KR" altLang="en-US" sz="20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티저광고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TV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광고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인쇄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광고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옥외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잡지 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000628" y="2647755"/>
            <a:ext cx="2143140" cy="225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BTL</a:t>
            </a:r>
          </a:p>
          <a:p>
            <a:pPr>
              <a:lnSpc>
                <a:spcPct val="110000"/>
              </a:lnSpc>
            </a:pP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SNS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프로모션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트위터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 - </a:t>
            </a:r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페이스북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사내특강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CSR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제안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길거리 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프로모션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0" y="6786610"/>
            <a:ext cx="9144000" cy="1428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4"/>
          <p:cNvGrpSpPr/>
          <p:nvPr/>
        </p:nvGrpSpPr>
        <p:grpSpPr>
          <a:xfrm>
            <a:off x="642910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32" name="타원 31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3" name="타원 32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4" name="타원 33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5" name="타원 34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7" name="타원 36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8" name="타원 37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9" name="타원 38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0" name="타원 39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24" name="타원 23"/>
          <p:cNvSpPr/>
          <p:nvPr/>
        </p:nvSpPr>
        <p:spPr>
          <a:xfrm>
            <a:off x="178591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770" y="155501"/>
            <a:ext cx="4124462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인터넷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티저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광고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 TV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광고</a:t>
            </a:r>
          </a:p>
        </p:txBody>
      </p:sp>
      <p:grpSp>
        <p:nvGrpSpPr>
          <p:cNvPr id="6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7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17" name="타원 16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8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9" name="타원 8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grpSp>
        <p:nvGrpSpPr>
          <p:cNvPr id="25" name="그룹 24"/>
          <p:cNvGrpSpPr/>
          <p:nvPr/>
        </p:nvGrpSpPr>
        <p:grpSpPr>
          <a:xfrm>
            <a:off x="2928926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26" name="타원 25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7" name="타원 26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8" name="타원 27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9" name="타원 28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0" name="타원 29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1" name="타원 30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2" name="타원 31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3" name="타원 32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38" name="타원 37"/>
          <p:cNvSpPr/>
          <p:nvPr/>
        </p:nvSpPr>
        <p:spPr>
          <a:xfrm>
            <a:off x="1928794" y="4643446"/>
            <a:ext cx="1643074" cy="1214446"/>
          </a:xfrm>
          <a:prstGeom prst="ellipse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 w="12700"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60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붓" pitchFamily="66" charset="-127"/>
                <a:ea typeface="나눔손글씨 붓" pitchFamily="66" charset="-127"/>
              </a:rPr>
              <a:t>Goal</a:t>
            </a:r>
            <a:endParaRPr lang="ko-KR" altLang="en-US" sz="60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714744" y="4929198"/>
            <a:ext cx="42862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사람들의 호기심을 불러일으키고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노후준비에 대한 의식을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일깨운다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0" name="그림 39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742357"/>
            <a:ext cx="2579690" cy="21227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schemeClr val="accent4">
                <a:lumMod val="40000"/>
                <a:lumOff val="60000"/>
                <a:alpha val="22000"/>
              </a:schemeClr>
            </a:outerShdw>
          </a:effectLst>
        </p:spPr>
      </p:pic>
      <p:sp>
        <p:nvSpPr>
          <p:cNvPr id="37" name="직사각형 36"/>
          <p:cNvSpPr/>
          <p:nvPr/>
        </p:nvSpPr>
        <p:spPr>
          <a:xfrm>
            <a:off x="5286380" y="3956935"/>
            <a:ext cx="2143140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TV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광고 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&lt;</a:t>
            </a:r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마리오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&gt;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1643042" y="3956935"/>
            <a:ext cx="2500330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인터넷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티저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광고 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43" name="그림 42" descr="광고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28670"/>
            <a:ext cx="3317479" cy="3317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/>
          <p:cNvSpPr/>
          <p:nvPr/>
        </p:nvSpPr>
        <p:spPr bwMode="auto">
          <a:xfrm>
            <a:off x="5857872" y="1357298"/>
            <a:ext cx="2143140" cy="5214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accent4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5" name="직사각형 44"/>
          <p:cNvSpPr/>
          <p:nvPr/>
        </p:nvSpPr>
        <p:spPr bwMode="auto">
          <a:xfrm>
            <a:off x="1500166" y="1357298"/>
            <a:ext cx="2143140" cy="5214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accent4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770" y="155501"/>
            <a:ext cx="2707793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인터넷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티저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광고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1411" y="1049521"/>
            <a:ext cx="530127" cy="241980"/>
          </a:xfrm>
          <a:prstGeom prst="rect">
            <a:avLst/>
          </a:prstGeom>
          <a:solidFill>
            <a:srgbClr val="BD95D5"/>
          </a:solidFill>
        </p:spPr>
        <p:txBody>
          <a:bodyPr wrap="none" lIns="72000" tIns="36000" rIns="72000" bIns="36000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비디오</a:t>
            </a:r>
            <a:endParaRPr lang="en-US" altLang="ko-KR" sz="1100" b="1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59866" y="1071546"/>
            <a:ext cx="530127" cy="241980"/>
          </a:xfrm>
          <a:prstGeom prst="rect">
            <a:avLst/>
          </a:prstGeom>
          <a:solidFill>
            <a:srgbClr val="BD95D5"/>
          </a:solidFill>
        </p:spPr>
        <p:txBody>
          <a:bodyPr wrap="none" lIns="72000" tIns="36000" rIns="72000" bIns="36000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비디오</a:t>
            </a:r>
            <a:endParaRPr lang="en-US" altLang="ko-KR" sz="1100" b="1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56113" y="1049521"/>
            <a:ext cx="530127" cy="241980"/>
          </a:xfrm>
          <a:prstGeom prst="rect">
            <a:avLst/>
          </a:prstGeom>
          <a:solidFill>
            <a:srgbClr val="BD95D5"/>
          </a:solidFill>
        </p:spPr>
        <p:txBody>
          <a:bodyPr wrap="none" lIns="72000" tIns="36000" rIns="72000" bIns="36000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오디오</a:t>
            </a:r>
            <a:endParaRPr lang="en-US" altLang="ko-KR" sz="1100" b="1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56703" y="1071546"/>
            <a:ext cx="530127" cy="241980"/>
          </a:xfrm>
          <a:prstGeom prst="rect">
            <a:avLst/>
          </a:prstGeom>
          <a:solidFill>
            <a:srgbClr val="BD95D5"/>
          </a:solidFill>
        </p:spPr>
        <p:txBody>
          <a:bodyPr wrap="none" lIns="72000" tIns="36000" rIns="72000" bIns="36000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오디오</a:t>
            </a:r>
            <a:endParaRPr lang="en-US" altLang="ko-KR" sz="1100" b="1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5" name="TextBox 17"/>
          <p:cNvSpPr txBox="1">
            <a:spLocks noChangeArrowheads="1"/>
          </p:cNvSpPr>
          <p:nvPr/>
        </p:nvSpPr>
        <p:spPr bwMode="auto">
          <a:xfrm>
            <a:off x="3428992" y="1785926"/>
            <a:ext cx="1214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잔잔한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en-US" altLang="ko-KR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BGM</a:t>
            </a:r>
            <a:endParaRPr lang="ko-KR" altLang="en-US" sz="13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6" name="TextBox 18"/>
          <p:cNvSpPr txBox="1">
            <a:spLocks noChangeArrowheads="1"/>
          </p:cNvSpPr>
          <p:nvPr/>
        </p:nvSpPr>
        <p:spPr bwMode="auto">
          <a:xfrm>
            <a:off x="71415" y="1854203"/>
            <a:ext cx="13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거대한 털실 뭉치 앞에 선 사람</a:t>
            </a:r>
            <a:endParaRPr lang="en-US" altLang="ko-KR" sz="12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8" name="TextBox 20"/>
          <p:cNvSpPr txBox="1">
            <a:spLocks noChangeArrowheads="1"/>
          </p:cNvSpPr>
          <p:nvPr/>
        </p:nvSpPr>
        <p:spPr bwMode="auto">
          <a:xfrm>
            <a:off x="71415" y="3607102"/>
            <a:ext cx="13573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실을 잡아당긴다</a:t>
            </a:r>
            <a:endParaRPr lang="ko-KR" altLang="en-US" sz="13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0" name="TextBox 22"/>
          <p:cNvSpPr txBox="1">
            <a:spLocks noChangeArrowheads="1"/>
          </p:cNvSpPr>
          <p:nvPr/>
        </p:nvSpPr>
        <p:spPr bwMode="auto">
          <a:xfrm>
            <a:off x="71406" y="5211561"/>
            <a:ext cx="1357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털실이 줄어들며</a:t>
            </a:r>
            <a:endParaRPr lang="en-US" altLang="ko-KR" sz="12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줄어든 길이만큼</a:t>
            </a:r>
            <a:endParaRPr lang="en-US" altLang="ko-KR" sz="12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행복이 쌓인다</a:t>
            </a:r>
            <a:endParaRPr lang="en-US" altLang="ko-KR" sz="12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4500560" y="1854203"/>
            <a:ext cx="128588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다시 실을 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잡아당긴다</a:t>
            </a:r>
            <a:endParaRPr lang="ko-KR" altLang="en-US" sz="13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3" name="TextBox 25"/>
          <p:cNvSpPr txBox="1">
            <a:spLocks noChangeArrowheads="1"/>
          </p:cNvSpPr>
          <p:nvPr/>
        </p:nvSpPr>
        <p:spPr bwMode="auto">
          <a:xfrm>
            <a:off x="4500559" y="3610277"/>
            <a:ext cx="13573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더 많은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행복이 쌓인다</a:t>
            </a:r>
            <a:endParaRPr lang="en-US" altLang="ko-KR" sz="13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77" name="TextBox 29"/>
          <p:cNvSpPr txBox="1">
            <a:spLocks noChangeArrowheads="1"/>
          </p:cNvSpPr>
          <p:nvPr/>
        </p:nvSpPr>
        <p:spPr bwMode="auto">
          <a:xfrm>
            <a:off x="4429124" y="5324487"/>
            <a:ext cx="142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국민연금관리공단</a:t>
            </a:r>
            <a:endParaRPr lang="en-US" altLang="ko-KR" sz="12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로고 </a:t>
            </a:r>
            <a:r>
              <a:rPr lang="en-US" altLang="ko-KR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Fade-in</a:t>
            </a:r>
            <a:endParaRPr lang="en-US" altLang="ko-KR" sz="12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grpSp>
        <p:nvGrpSpPr>
          <p:cNvPr id="81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82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92" name="타원 9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3" name="타원 9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4" name="타원 9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5" name="타원 9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6" name="타원 9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7" name="타원 9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83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84" name="타원 8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85" name="타원 8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86" name="타원 8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87" name="타원 8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88" name="타원 8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89" name="타원 8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0" name="타원 8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1" name="타원 9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100" name="직사각형 99"/>
          <p:cNvSpPr/>
          <p:nvPr/>
        </p:nvSpPr>
        <p:spPr bwMode="auto">
          <a:xfrm>
            <a:off x="142844" y="1357298"/>
            <a:ext cx="1285884" cy="5214937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accent4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" name="직사각형 101"/>
          <p:cNvSpPr/>
          <p:nvPr/>
        </p:nvSpPr>
        <p:spPr bwMode="auto">
          <a:xfrm>
            <a:off x="4500550" y="1357298"/>
            <a:ext cx="1285884" cy="5214937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accent4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7" name="그림 36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240008"/>
            <a:ext cx="1998000" cy="1332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0" name="그림 39" descr="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1574" y="1525496"/>
            <a:ext cx="1998000" cy="1332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3" name="그림 42" descr="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1500174"/>
            <a:ext cx="1998000" cy="1332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4" name="그림 43" descr="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4954520"/>
            <a:ext cx="1998000" cy="1332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8" name="그림 47" descr="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10" y="3214686"/>
            <a:ext cx="1998000" cy="1332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0" name="그림 49" descr="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31586" y="4954520"/>
            <a:ext cx="1998000" cy="1332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7929594" y="3610277"/>
            <a:ext cx="1214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경쾌한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en-US" altLang="ko-KR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BGM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770" y="155501"/>
            <a:ext cx="2803588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TV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광고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&lt;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마리오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&gt;</a:t>
            </a:r>
            <a:endParaRPr lang="ko-KR" altLang="en-US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9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21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36" name="타원 35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9" name="타원 38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43" name="타원 42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22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23" name="타원 22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0" name="타원 29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24" name="직사각형 23"/>
          <p:cNvSpPr/>
          <p:nvPr/>
        </p:nvSpPr>
        <p:spPr bwMode="auto">
          <a:xfrm>
            <a:off x="5929322" y="1285860"/>
            <a:ext cx="2143140" cy="5500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accent4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1500166" y="1285860"/>
            <a:ext cx="2143140" cy="5500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accent4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973" y="1000108"/>
            <a:ext cx="530127" cy="241980"/>
          </a:xfrm>
          <a:prstGeom prst="rect">
            <a:avLst/>
          </a:prstGeom>
          <a:solidFill>
            <a:srgbClr val="BD95D5"/>
          </a:solidFill>
        </p:spPr>
        <p:txBody>
          <a:bodyPr wrap="none" lIns="72000" tIns="36000" rIns="72000" bIns="36000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비디오</a:t>
            </a:r>
            <a:endParaRPr lang="en-US" altLang="ko-KR" sz="1100" b="1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1316" y="1022133"/>
            <a:ext cx="530127" cy="241980"/>
          </a:xfrm>
          <a:prstGeom prst="rect">
            <a:avLst/>
          </a:prstGeom>
          <a:solidFill>
            <a:srgbClr val="BD95D5"/>
          </a:solidFill>
        </p:spPr>
        <p:txBody>
          <a:bodyPr wrap="none" lIns="72000" tIns="36000" rIns="72000" bIns="36000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비디오</a:t>
            </a:r>
            <a:endParaRPr lang="en-US" altLang="ko-KR" sz="1100" b="1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7559" y="1000108"/>
            <a:ext cx="530127" cy="241980"/>
          </a:xfrm>
          <a:prstGeom prst="rect">
            <a:avLst/>
          </a:prstGeom>
          <a:solidFill>
            <a:srgbClr val="BD95D5"/>
          </a:solidFill>
        </p:spPr>
        <p:txBody>
          <a:bodyPr wrap="none" lIns="72000" tIns="36000" rIns="72000" bIns="36000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오디오</a:t>
            </a:r>
            <a:endParaRPr lang="en-US" altLang="ko-KR" sz="1100" b="1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85277" y="1000108"/>
            <a:ext cx="530127" cy="241980"/>
          </a:xfrm>
          <a:prstGeom prst="rect">
            <a:avLst/>
          </a:prstGeom>
          <a:solidFill>
            <a:srgbClr val="BD95D5"/>
          </a:solidFill>
        </p:spPr>
        <p:txBody>
          <a:bodyPr wrap="none" lIns="72000" tIns="36000" rIns="72000" bIns="36000">
            <a:spAutoFit/>
          </a:bodyPr>
          <a:lstStyle/>
          <a:p>
            <a:pPr>
              <a:defRPr/>
            </a:pPr>
            <a:r>
              <a:rPr lang="ko-KR" altLang="en-US" sz="1100" b="1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오디오</a:t>
            </a:r>
            <a:endParaRPr lang="en-US" altLang="ko-KR" sz="1100" b="1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3" name="직사각형 52"/>
          <p:cNvSpPr/>
          <p:nvPr/>
        </p:nvSpPr>
        <p:spPr bwMode="auto">
          <a:xfrm>
            <a:off x="142844" y="1285860"/>
            <a:ext cx="1285884" cy="5500726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accent4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4" name="직사각형 53"/>
          <p:cNvSpPr/>
          <p:nvPr/>
        </p:nvSpPr>
        <p:spPr bwMode="auto">
          <a:xfrm>
            <a:off x="4572000" y="1285860"/>
            <a:ext cx="1285884" cy="5500726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solidFill>
                <a:schemeClr val="accent4">
                  <a:lumMod val="7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9" name="그림 48" descr="마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3" y="4061826"/>
            <a:ext cx="1851429" cy="1296000"/>
          </a:xfrm>
          <a:prstGeom prst="rect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</p:pic>
      <p:pic>
        <p:nvPicPr>
          <p:cNvPr id="50" name="그림 49" descr="마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714620"/>
            <a:ext cx="1851429" cy="1296000"/>
          </a:xfrm>
          <a:prstGeom prst="rect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</p:pic>
      <p:pic>
        <p:nvPicPr>
          <p:cNvPr id="55" name="그림 54" descr="마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5429264"/>
            <a:ext cx="1851429" cy="1296000"/>
          </a:xfrm>
          <a:prstGeom prst="rect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</p:pic>
      <p:sp>
        <p:nvSpPr>
          <p:cNvPr id="56" name="TextBox 18"/>
          <p:cNvSpPr txBox="1">
            <a:spLocks noChangeArrowheads="1"/>
          </p:cNvSpPr>
          <p:nvPr/>
        </p:nvSpPr>
        <p:spPr bwMode="auto">
          <a:xfrm>
            <a:off x="142853" y="1714488"/>
            <a:ext cx="13573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출발점은 같은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두 </a:t>
            </a:r>
            <a:r>
              <a:rPr lang="ko-KR" altLang="en-US" sz="1300" dirty="0" err="1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마리오</a:t>
            </a:r>
            <a:endParaRPr lang="en-US" altLang="ko-KR" sz="13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57" name="TextBox 18"/>
          <p:cNvSpPr txBox="1">
            <a:spLocks noChangeArrowheads="1"/>
          </p:cNvSpPr>
          <p:nvPr/>
        </p:nvSpPr>
        <p:spPr bwMode="auto">
          <a:xfrm>
            <a:off x="71406" y="4396095"/>
            <a:ext cx="1357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한 </a:t>
            </a:r>
            <a:r>
              <a:rPr lang="ko-KR" altLang="en-US" sz="1200" dirty="0" err="1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마리오가</a:t>
            </a: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쉬고</a:t>
            </a:r>
            <a:endParaRPr lang="en-US" altLang="ko-KR" sz="12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다른 </a:t>
            </a:r>
            <a:r>
              <a:rPr lang="ko-KR" altLang="en-US" sz="1200" dirty="0" err="1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마리오는</a:t>
            </a:r>
            <a:endParaRPr lang="en-US" altLang="ko-KR" sz="12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2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열심히 걷는다</a:t>
            </a:r>
            <a:endParaRPr lang="en-US" altLang="ko-KR" sz="12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58" name="TextBox 18"/>
          <p:cNvSpPr txBox="1">
            <a:spLocks noChangeArrowheads="1"/>
          </p:cNvSpPr>
          <p:nvPr/>
        </p:nvSpPr>
        <p:spPr bwMode="auto">
          <a:xfrm>
            <a:off x="4572000" y="1643050"/>
            <a:ext cx="135731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헐레벌떡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뛰어오는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쉬었던 </a:t>
            </a:r>
            <a:r>
              <a:rPr lang="ko-KR" altLang="en-US" sz="1300" dirty="0" err="1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마리오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59" name="TextBox 18"/>
          <p:cNvSpPr txBox="1">
            <a:spLocks noChangeArrowheads="1"/>
          </p:cNvSpPr>
          <p:nvPr/>
        </p:nvSpPr>
        <p:spPr bwMode="auto">
          <a:xfrm>
            <a:off x="4572000" y="3214686"/>
            <a:ext cx="135731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두 </a:t>
            </a:r>
            <a:r>
              <a:rPr lang="ko-KR" altLang="en-US" sz="1300" dirty="0" err="1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마리오가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다시 같이 간다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0" name="TextBox 18"/>
          <p:cNvSpPr txBox="1">
            <a:spLocks noChangeArrowheads="1"/>
          </p:cNvSpPr>
          <p:nvPr/>
        </p:nvSpPr>
        <p:spPr bwMode="auto">
          <a:xfrm>
            <a:off x="4572000" y="4429132"/>
            <a:ext cx="1357313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결과의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차이가 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나타난다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1" name="TextBox 18"/>
          <p:cNvSpPr txBox="1">
            <a:spLocks noChangeArrowheads="1"/>
          </p:cNvSpPr>
          <p:nvPr/>
        </p:nvSpPr>
        <p:spPr bwMode="auto">
          <a:xfrm>
            <a:off x="4572000" y="5866645"/>
            <a:ext cx="13573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자막 처리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2" name="TextBox 17"/>
          <p:cNvSpPr txBox="1">
            <a:spLocks noChangeArrowheads="1"/>
          </p:cNvSpPr>
          <p:nvPr/>
        </p:nvSpPr>
        <p:spPr bwMode="auto">
          <a:xfrm>
            <a:off x="3500438" y="1643050"/>
            <a:ext cx="12144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dirty="0" err="1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마리오</a:t>
            </a:r>
            <a:r>
              <a:rPr lang="ko-KR" altLang="en-US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게임</a:t>
            </a:r>
            <a:endParaRPr lang="en-US" altLang="ko-KR" sz="1300" dirty="0" smtClean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defRPr/>
            </a:pPr>
            <a:r>
              <a:rPr lang="en-US" altLang="ko-KR" sz="1300" dirty="0" smtClean="0">
                <a:ln>
                  <a:solidFill>
                    <a:srgbClr val="C00000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BGM</a:t>
            </a:r>
            <a:endParaRPr lang="ko-KR" altLang="en-US" sz="1300" dirty="0">
              <a:ln>
                <a:solidFill>
                  <a:srgbClr val="C00000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pic>
        <p:nvPicPr>
          <p:cNvPr id="48" name="그림 47" descr="마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1357298"/>
            <a:ext cx="1851429" cy="1296000"/>
          </a:xfrm>
          <a:prstGeom prst="rect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</p:pic>
      <p:pic>
        <p:nvPicPr>
          <p:cNvPr id="63" name="그림 62" descr="마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2714620"/>
            <a:ext cx="1851429" cy="1296000"/>
          </a:xfrm>
          <a:prstGeom prst="rect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</p:pic>
      <p:pic>
        <p:nvPicPr>
          <p:cNvPr id="64" name="그림 63" descr="마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1357298"/>
            <a:ext cx="1851429" cy="1296000"/>
          </a:xfrm>
          <a:prstGeom prst="rect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</p:pic>
      <p:pic>
        <p:nvPicPr>
          <p:cNvPr id="45" name="그림 44" descr="마6-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2198" y="4071942"/>
            <a:ext cx="1851429" cy="1296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46" name="그림 45" descr="마3-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43042" y="5429264"/>
            <a:ext cx="1851429" cy="1296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8C7DF"/>
            </a:gs>
            <a:gs pos="50000">
              <a:srgbClr val="DCD4E4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143106" y="2500306"/>
          <a:ext cx="478634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587"/>
                <a:gridCol w="1196587"/>
                <a:gridCol w="1196587"/>
                <a:gridCol w="1196587"/>
              </a:tblGrid>
              <a:tr h="2143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01</a:t>
                      </a:r>
                      <a:endParaRPr lang="ko-KR" altLang="en-US" sz="4800" b="1" dirty="0">
                        <a:ln>
                          <a:solidFill>
                            <a:schemeClr val="bg2">
                              <a:lumMod val="60000"/>
                              <a:lumOff val="4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02</a:t>
                      </a:r>
                      <a:endParaRPr lang="ko-KR" altLang="en-US" sz="4800" b="1" dirty="0">
                        <a:ln>
                          <a:solidFill>
                            <a:schemeClr val="bg2">
                              <a:lumMod val="60000"/>
                              <a:lumOff val="4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03</a:t>
                      </a:r>
                      <a:endParaRPr lang="ko-KR" altLang="en-US" sz="4800" b="1" dirty="0">
                        <a:ln>
                          <a:solidFill>
                            <a:schemeClr val="bg2">
                              <a:lumMod val="60000"/>
                              <a:lumOff val="4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04</a:t>
                      </a:r>
                      <a:endParaRPr lang="ko-KR" altLang="en-US" sz="4800" b="1" dirty="0">
                        <a:ln>
                          <a:solidFill>
                            <a:schemeClr val="bg2">
                              <a:lumMod val="60000"/>
                              <a:lumOff val="4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Situation</a:t>
                      </a:r>
                      <a:r>
                        <a:rPr lang="en-US" altLang="ko-KR" sz="1800" b="0" baseline="0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  Analysis</a:t>
                      </a:r>
                      <a:endParaRPr lang="ko-KR" altLang="en-US" sz="1800" b="0" dirty="0">
                        <a:ln>
                          <a:solidFill>
                            <a:schemeClr val="bg2">
                              <a:lumMod val="60000"/>
                              <a:lumOff val="4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Target</a:t>
                      </a:r>
                    </a:p>
                    <a:p>
                      <a:pPr algn="ctr" latinLnBrk="1"/>
                      <a:r>
                        <a:rPr lang="en-US" altLang="ko-KR" sz="1800" b="0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Analysis</a:t>
                      </a:r>
                      <a:endParaRPr lang="ko-KR" altLang="en-US" sz="1800" b="0" dirty="0">
                        <a:ln>
                          <a:solidFill>
                            <a:schemeClr val="bg2">
                              <a:lumMod val="60000"/>
                              <a:lumOff val="4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Concept</a:t>
                      </a:r>
                      <a:endParaRPr lang="ko-KR" altLang="en-US" sz="1800" b="0" dirty="0">
                        <a:ln>
                          <a:solidFill>
                            <a:schemeClr val="bg2">
                              <a:lumMod val="60000"/>
                              <a:lumOff val="4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Strategy</a:t>
                      </a:r>
                      <a:endParaRPr lang="ko-KR" altLang="en-US" sz="1800" b="0" dirty="0">
                        <a:ln>
                          <a:solidFill>
                            <a:schemeClr val="bg2">
                              <a:lumMod val="60000"/>
                              <a:lumOff val="4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그림 2" descr="무제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6570586"/>
            <a:ext cx="1058398" cy="2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6572264" y="1285860"/>
            <a:ext cx="2071702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20770" y="155501"/>
            <a:ext cx="5918608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인쇄광고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옥외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&lt;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체크리스트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버킷리스트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&gt;</a:t>
            </a:r>
            <a:endParaRPr lang="ko-KR" altLang="en-US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3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4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14" name="타원 1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5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6" name="타원 5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" name="타원 6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9" name="타원 8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grpSp>
        <p:nvGrpSpPr>
          <p:cNvPr id="24" name="그룹 24"/>
          <p:cNvGrpSpPr/>
          <p:nvPr/>
        </p:nvGrpSpPr>
        <p:grpSpPr>
          <a:xfrm>
            <a:off x="3016559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34" name="타원 33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5" name="타원 34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6" name="타원 35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7" name="타원 36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8" name="타원 37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9" name="타원 38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0" name="타원 39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1" name="타원 40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26" name="타원 25"/>
          <p:cNvSpPr/>
          <p:nvPr/>
        </p:nvSpPr>
        <p:spPr>
          <a:xfrm>
            <a:off x="415956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7" name="타원 26"/>
          <p:cNvSpPr/>
          <p:nvPr/>
        </p:nvSpPr>
        <p:spPr>
          <a:xfrm>
            <a:off x="431196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8" name="타원 27"/>
          <p:cNvSpPr/>
          <p:nvPr/>
        </p:nvSpPr>
        <p:spPr>
          <a:xfrm>
            <a:off x="444531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9" name="타원 28"/>
          <p:cNvSpPr/>
          <p:nvPr/>
        </p:nvSpPr>
        <p:spPr>
          <a:xfrm>
            <a:off x="459771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0" name="타원 29"/>
          <p:cNvSpPr/>
          <p:nvPr/>
        </p:nvSpPr>
        <p:spPr>
          <a:xfrm>
            <a:off x="473107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1" name="타원 30"/>
          <p:cNvSpPr/>
          <p:nvPr/>
        </p:nvSpPr>
        <p:spPr>
          <a:xfrm>
            <a:off x="488347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7" name="직사각형 46"/>
          <p:cNvSpPr/>
          <p:nvPr/>
        </p:nvSpPr>
        <p:spPr>
          <a:xfrm>
            <a:off x="857224" y="5469036"/>
            <a:ext cx="81439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실행방안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체크리스트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버킷리스트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두 가지 버전의 인쇄광고를 제작해 팜플렛 및 옥외광고로 활용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기대효과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인쇄광고와 다수에게 노출 가능한 옥외광고를 통해 노후준비의 필요성을 환기시킨다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8" name="그림 47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2956800" cy="3960000"/>
          </a:xfrm>
          <a:prstGeom prst="rect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</p:pic>
      <p:pic>
        <p:nvPicPr>
          <p:cNvPr id="49" name="그림 48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2588" y="1285860"/>
            <a:ext cx="2956800" cy="3960000"/>
          </a:xfrm>
          <a:prstGeom prst="rect">
            <a:avLst/>
          </a:prstGeom>
          <a:ln w="6350">
            <a:solidFill>
              <a:schemeClr val="accent4">
                <a:lumMod val="75000"/>
              </a:schemeClr>
            </a:solidFill>
          </a:ln>
        </p:spPr>
      </p:pic>
      <p:sp>
        <p:nvSpPr>
          <p:cNvPr id="51" name="직사각형 50"/>
          <p:cNvSpPr/>
          <p:nvPr/>
        </p:nvSpPr>
        <p:spPr>
          <a:xfrm>
            <a:off x="6643702" y="1357298"/>
            <a:ext cx="1857388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옥외광고 설치 예시</a:t>
            </a:r>
            <a:endParaRPr lang="en-US" altLang="ko-KR" sz="1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지하철 </a:t>
            </a:r>
            <a:r>
              <a:rPr lang="en-US" altLang="ko-KR" sz="1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/ </a:t>
            </a:r>
            <a:r>
              <a:rPr lang="ko-KR" altLang="en-US" sz="1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버스정거장</a:t>
            </a:r>
            <a:r>
              <a:rPr lang="en-US" altLang="ko-KR" sz="1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pic>
        <p:nvPicPr>
          <p:cNvPr id="54" name="그림 53" descr="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714752"/>
            <a:ext cx="2071702" cy="153075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5" name="그림 54" descr="03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2071678"/>
            <a:ext cx="2071702" cy="153075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5" name="타원 44"/>
          <p:cNvSpPr/>
          <p:nvPr/>
        </p:nvSpPr>
        <p:spPr>
          <a:xfrm>
            <a:off x="50720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46" name="타원 45"/>
          <p:cNvSpPr/>
          <p:nvPr/>
        </p:nvSpPr>
        <p:spPr>
          <a:xfrm>
            <a:off x="52244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0" name="타원 49"/>
          <p:cNvSpPr/>
          <p:nvPr/>
        </p:nvSpPr>
        <p:spPr>
          <a:xfrm>
            <a:off x="535781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3" name="타원 52"/>
          <p:cNvSpPr/>
          <p:nvPr/>
        </p:nvSpPr>
        <p:spPr>
          <a:xfrm>
            <a:off x="551021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6" name="타원 55"/>
          <p:cNvSpPr/>
          <p:nvPr/>
        </p:nvSpPr>
        <p:spPr>
          <a:xfrm>
            <a:off x="564357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8" name="타원 57"/>
          <p:cNvSpPr/>
          <p:nvPr/>
        </p:nvSpPr>
        <p:spPr>
          <a:xfrm>
            <a:off x="579597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 descr="필름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214422"/>
            <a:ext cx="3533265" cy="435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770" y="155501"/>
            <a:ext cx="2565126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인쇄광고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: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잡지</a:t>
            </a:r>
          </a:p>
        </p:txBody>
      </p:sp>
      <p:grpSp>
        <p:nvGrpSpPr>
          <p:cNvPr id="6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7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17" name="타원 16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8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9" name="타원 8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29" name="직사각형 28"/>
          <p:cNvSpPr/>
          <p:nvPr/>
        </p:nvSpPr>
        <p:spPr>
          <a:xfrm>
            <a:off x="428596" y="5665461"/>
            <a:ext cx="8429684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실행방안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OHP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필름을 이용한 이중 구조의 잡지광고를 제작하여 여성지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패션지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등에 게재한다 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30" name="그림 29" descr="2012-06-16 11;44;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1050" y="1571612"/>
            <a:ext cx="1450034" cy="1512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7572390" y="1310002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20" pitchFamily="18" charset="-127"/>
                <a:ea typeface="-윤고딕320" pitchFamily="18" charset="-127"/>
              </a:rPr>
              <a:t>참고이미지</a:t>
            </a:r>
            <a:r>
              <a:rPr lang="en-US" altLang="ko-KR" sz="100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20" pitchFamily="18" charset="-127"/>
                <a:ea typeface="-윤고딕320" pitchFamily="18" charset="-127"/>
              </a:rPr>
              <a:t>)</a:t>
            </a:r>
            <a:endParaRPr lang="ko-KR" altLang="en-US" sz="1000" dirty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071934" y="8572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Retired Life,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건강하고 즐거운 노후생활을 상징화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4937090" y="1142984"/>
            <a:ext cx="3564000" cy="15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rot="5400000">
            <a:off x="4341213" y="1898035"/>
            <a:ext cx="1476000" cy="1429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"/>
            <a:headEnd type="none" w="sm" len="med"/>
            <a:tailEnd type="oval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그림 33" descr="잡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847" y="1000108"/>
            <a:ext cx="3289335" cy="450057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7" name="그림 36" descr="잡지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9334" y="3214686"/>
            <a:ext cx="2536660" cy="185738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schemeClr val="accent4">
                <a:lumMod val="50000"/>
                <a:alpha val="23000"/>
              </a:schemeClr>
            </a:outerShdw>
          </a:effectLst>
        </p:spPr>
      </p:pic>
      <p:sp>
        <p:nvSpPr>
          <p:cNvPr id="33" name="타원 32"/>
          <p:cNvSpPr/>
          <p:nvPr/>
        </p:nvSpPr>
        <p:spPr>
          <a:xfrm>
            <a:off x="4286248" y="2643182"/>
            <a:ext cx="1571636" cy="1571636"/>
          </a:xfrm>
          <a:prstGeom prst="ellipse">
            <a:avLst/>
          </a:prstGeom>
          <a:noFill/>
          <a:ln w="63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357290" y="6000768"/>
            <a:ext cx="6929486" cy="593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입체적인 잡지광고를 통해 호기심 유발 및 건강하고 즐거운 노후생활을 위해서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국민연금이 필요함을 강조 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16007" y="5964645"/>
            <a:ext cx="941283" cy="393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기대효과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타원 29"/>
          <p:cNvSpPr/>
          <p:nvPr/>
        </p:nvSpPr>
        <p:spPr>
          <a:xfrm>
            <a:off x="3929058" y="1785926"/>
            <a:ext cx="3500462" cy="35004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806550"/>
            <a:ext cx="1857808" cy="3051450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000496" y="1290433"/>
            <a:ext cx="1214446" cy="12144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48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IMC</a:t>
            </a:r>
            <a:endParaRPr lang="ko-KR" altLang="en-US" sz="48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556135" y="2669066"/>
            <a:ext cx="72000" cy="1260000"/>
            <a:chOff x="4500562" y="3296099"/>
            <a:chExt cx="87303" cy="1490223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7" name="그룹 50"/>
            <p:cNvGrpSpPr/>
            <p:nvPr/>
          </p:nvGrpSpPr>
          <p:grpSpPr>
            <a:xfrm rot="5400000">
              <a:off x="4227729" y="3568961"/>
              <a:ext cx="632970" cy="87303"/>
              <a:chOff x="2993693" y="1009632"/>
              <a:chExt cx="331471" cy="45719"/>
            </a:xfrm>
            <a:grpFill/>
          </p:grpSpPr>
          <p:sp>
            <p:nvSpPr>
              <p:cNvPr id="12" name="타원 11"/>
              <p:cNvSpPr/>
              <p:nvPr/>
            </p:nvSpPr>
            <p:spPr>
              <a:xfrm>
                <a:off x="2993693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3146093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3279445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8" name="그룹 63"/>
            <p:cNvGrpSpPr/>
            <p:nvPr/>
          </p:nvGrpSpPr>
          <p:grpSpPr>
            <a:xfrm rot="5400000">
              <a:off x="4227729" y="4426217"/>
              <a:ext cx="632970" cy="87303"/>
              <a:chOff x="2993693" y="1009632"/>
              <a:chExt cx="331471" cy="45719"/>
            </a:xfrm>
            <a:grpFill/>
          </p:grpSpPr>
          <p:sp>
            <p:nvSpPr>
              <p:cNvPr id="9" name="타원 8"/>
              <p:cNvSpPr/>
              <p:nvPr/>
            </p:nvSpPr>
            <p:spPr>
              <a:xfrm>
                <a:off x="2993693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3146093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3279445" y="1009632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16" name="직사각형 15"/>
          <p:cNvSpPr/>
          <p:nvPr/>
        </p:nvSpPr>
        <p:spPr>
          <a:xfrm>
            <a:off x="2214546" y="2647755"/>
            <a:ext cx="2000264" cy="1711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ATL</a:t>
            </a:r>
          </a:p>
          <a:p>
            <a:pPr algn="r"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인터넷 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티저광고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TV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광고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인쇄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광고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옥외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잡지 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72066" y="2428868"/>
            <a:ext cx="2143140" cy="256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2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BTL</a:t>
            </a:r>
          </a:p>
          <a:p>
            <a:pPr>
              <a:lnSpc>
                <a:spcPct val="110000"/>
              </a:lnSpc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SNS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프로모션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트위터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 - 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페이스북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사내특강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CSR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제안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-윤고딕330" pitchFamily="18" charset="-127"/>
                <a:ea typeface="-윤고딕330" pitchFamily="18" charset="-127"/>
              </a:rPr>
              <a:t>길거리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프로모션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0" y="6786610"/>
            <a:ext cx="9144000" cy="1428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20770" y="155501"/>
            <a:ext cx="1816523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IMC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전략</a:t>
            </a:r>
          </a:p>
        </p:txBody>
      </p:sp>
      <p:grpSp>
        <p:nvGrpSpPr>
          <p:cNvPr id="20" name="그룹 24"/>
          <p:cNvGrpSpPr/>
          <p:nvPr/>
        </p:nvGrpSpPr>
        <p:grpSpPr>
          <a:xfrm>
            <a:off x="642910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21" name="타원 20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2" name="타원 21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3" name="타원 22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4" name="타원 23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5" name="타원 24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6" name="타원 25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7" name="타원 26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8" name="타원 27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29" name="타원 28"/>
          <p:cNvSpPr/>
          <p:nvPr/>
        </p:nvSpPr>
        <p:spPr>
          <a:xfrm>
            <a:off x="178591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트위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64" y="1857364"/>
            <a:ext cx="3823098" cy="268287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770" y="155501"/>
            <a:ext cx="3068469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SNS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활용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: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트위터</a:t>
            </a:r>
            <a:endParaRPr lang="ko-KR" altLang="en-US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3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17" name="타원 16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4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9" name="타원 8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26" name="타원 25"/>
          <p:cNvSpPr/>
          <p:nvPr/>
        </p:nvSpPr>
        <p:spPr>
          <a:xfrm>
            <a:off x="292892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9" name="TextBox 38"/>
          <p:cNvSpPr txBox="1"/>
          <p:nvPr/>
        </p:nvSpPr>
        <p:spPr>
          <a:xfrm>
            <a:off x="785786" y="4860936"/>
            <a:ext cx="3714776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트위터의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특성 및 기능 활용 부족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Ex) 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저조한 </a:t>
            </a:r>
            <a:r>
              <a:rPr lang="ko-KR" altLang="en-US" sz="1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맞팔로잉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: </a:t>
            </a:r>
            <a:r>
              <a:rPr lang="ko-KR" altLang="en-US" sz="1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맞팔로워들간의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[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쪽지</a:t>
            </a: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(Direct Massage)]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를 통한 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None/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커뮤니케이션 가능</a:t>
            </a:r>
            <a:endParaRPr lang="ko-KR" altLang="en-US" sz="15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00034" y="4577656"/>
            <a:ext cx="15716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sz="3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0660" y="4786322"/>
            <a:ext cx="4143372" cy="171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경직된 </a:t>
            </a: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홍보성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멘션과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1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일 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회의 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드문 </a:t>
            </a: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트윗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간격으로 인한 비활성화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Ex) 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주로 오전 시간대만 </a:t>
            </a:r>
            <a:r>
              <a:rPr lang="ko-KR" altLang="en-US" sz="1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트윗을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작성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  </a:t>
            </a:r>
            <a:r>
              <a:rPr lang="ko-KR" altLang="en-US" sz="1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트위터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활성화 시간대의 노출 낮음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643470" y="4572008"/>
            <a:ext cx="15716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sz="3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2</a:t>
            </a:r>
          </a:p>
        </p:txBody>
      </p:sp>
      <p:pic>
        <p:nvPicPr>
          <p:cNvPr id="47" name="그림 46" descr="트윗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500306"/>
            <a:ext cx="2214578" cy="2214578"/>
          </a:xfrm>
          <a:prstGeom prst="rect">
            <a:avLst/>
          </a:prstGeom>
          <a:effectLst>
            <a:outerShdw blurRad="63500" sx="102000" sy="102000" algn="ctr" rotWithShape="0">
              <a:schemeClr val="accent4">
                <a:lumMod val="75000"/>
                <a:alpha val="23000"/>
              </a:schemeClr>
            </a:outerShdw>
          </a:effectLst>
        </p:spPr>
      </p:pic>
      <p:sp>
        <p:nvSpPr>
          <p:cNvPr id="30" name="직사각형 29"/>
          <p:cNvSpPr/>
          <p:nvPr/>
        </p:nvSpPr>
        <p:spPr>
          <a:xfrm>
            <a:off x="599604" y="1550181"/>
            <a:ext cx="972000" cy="378621"/>
          </a:xfrm>
          <a:prstGeom prst="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문제점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2" name="그림 31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5388" y="2182814"/>
            <a:ext cx="1524000" cy="1460500"/>
          </a:xfrm>
          <a:prstGeom prst="rect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schemeClr val="accent4">
                <a:lumMod val="50000"/>
                <a:alpha val="20000"/>
              </a:schemeClr>
            </a:outerShdw>
          </a:effectLst>
        </p:spPr>
      </p:pic>
      <p:pic>
        <p:nvPicPr>
          <p:cNvPr id="33" name="그림 32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4082" y="2540004"/>
            <a:ext cx="1524000" cy="1460500"/>
          </a:xfrm>
          <a:prstGeom prst="rect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schemeClr val="accent4">
                <a:lumMod val="50000"/>
                <a:alpha val="20000"/>
              </a:schemeClr>
            </a:outerShdw>
          </a:effectLst>
        </p:spPr>
      </p:pic>
      <p:pic>
        <p:nvPicPr>
          <p:cNvPr id="34" name="그림 33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4214" y="2897194"/>
            <a:ext cx="1524000" cy="1460500"/>
          </a:xfrm>
          <a:prstGeom prst="rect">
            <a:avLst/>
          </a:prstGeom>
          <a:ln w="63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schemeClr val="accent4">
                <a:lumMod val="50000"/>
                <a:alpha val="2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770" y="155501"/>
            <a:ext cx="3068469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SNS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활용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: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트위터</a:t>
            </a:r>
            <a:endParaRPr lang="ko-KR" altLang="en-US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3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17" name="타원 16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4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9" name="타원 8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26" name="타원 25"/>
          <p:cNvSpPr/>
          <p:nvPr/>
        </p:nvSpPr>
        <p:spPr>
          <a:xfrm>
            <a:off x="292892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pic>
        <p:nvPicPr>
          <p:cNvPr id="36" name="그림 35" descr="트윗개선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873609"/>
            <a:ext cx="3876373" cy="3026291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7" name="그림 36" descr="트윗개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3659559"/>
            <a:ext cx="2500330" cy="14666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7000"/>
              </a:prst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642910" y="5439441"/>
            <a:ext cx="3786214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트윗애드온즈를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활용 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Clr>
                <a:schemeClr val="accent4">
                  <a:lumMod val="75000"/>
                </a:schemeClr>
              </a:buClr>
              <a:buSzPct val="60000"/>
            </a:pP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정기적으로 국민연금관리공단 </a:t>
            </a:r>
            <a:r>
              <a:rPr lang="ko-KR" altLang="en-US" sz="14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트위터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홍보 </a:t>
            </a:r>
            <a:endParaRPr lang="en-US" altLang="ko-KR" sz="14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Clr>
                <a:schemeClr val="accent4">
                  <a:lumMod val="75000"/>
                </a:schemeClr>
              </a:buClr>
              <a:buSzPct val="60000"/>
            </a:pP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4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팔로워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관리</a:t>
            </a:r>
            <a:endParaRPr lang="ko-KR" altLang="en-US" sz="14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5720" y="5156161"/>
            <a:ext cx="15716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sz="3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29190" y="5423616"/>
            <a:ext cx="4143372" cy="1127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트윗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멘션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내용 변화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Clr>
                <a:schemeClr val="accent4">
                  <a:lumMod val="75000"/>
                </a:schemeClr>
              </a:buClr>
              <a:buSzPct val="60000"/>
            </a:pP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명언</a:t>
            </a: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사진</a:t>
            </a: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동영상 등 다양한 소프트 이슈</a:t>
            </a:r>
            <a:endParaRPr lang="en-US" altLang="ko-KR" sz="145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Clr>
                <a:schemeClr val="accent4">
                  <a:lumMod val="75000"/>
                </a:schemeClr>
              </a:buClr>
              <a:buSzPct val="60000"/>
            </a:pP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- </a:t>
            </a:r>
            <a:r>
              <a:rPr lang="ko-KR" altLang="en-US" sz="14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콘텐츠의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관심 집중도 파악 위해</a:t>
            </a: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</a:p>
          <a:p>
            <a:pPr>
              <a:lnSpc>
                <a:spcPct val="110000"/>
              </a:lnSpc>
              <a:buClr>
                <a:schemeClr val="accent4">
                  <a:lumMod val="75000"/>
                </a:schemeClr>
              </a:buClr>
              <a:buSzPct val="60000"/>
            </a:pP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145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Bitly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를 적극 활용</a:t>
            </a: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클릭 수</a:t>
            </a: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RT </a:t>
            </a:r>
            <a:r>
              <a:rPr lang="ko-KR" altLang="en-US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수 파악 가능</a:t>
            </a:r>
            <a:r>
              <a:rPr lang="en-US" altLang="ko-KR" sz="14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4572000" y="5150513"/>
            <a:ext cx="157163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sz="3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2</a:t>
            </a:r>
          </a:p>
        </p:txBody>
      </p:sp>
      <p:pic>
        <p:nvPicPr>
          <p:cNvPr id="40" name="그림 39" descr="멘션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3354" y="1000108"/>
            <a:ext cx="3600612" cy="4230720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500034" y="1357298"/>
            <a:ext cx="1071570" cy="3786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개선 제안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 descr="페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5" y="3857628"/>
            <a:ext cx="3071834" cy="185738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0770" y="155501"/>
            <a:ext cx="3352200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SNS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활용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: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페이스북</a:t>
            </a:r>
            <a:endParaRPr lang="ko-KR" altLang="en-US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2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3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17" name="타원 16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4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9" name="타원 8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26" name="타원 25"/>
          <p:cNvSpPr/>
          <p:nvPr/>
        </p:nvSpPr>
        <p:spPr>
          <a:xfrm>
            <a:off x="301655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7" name="타원 26"/>
          <p:cNvSpPr/>
          <p:nvPr/>
        </p:nvSpPr>
        <p:spPr>
          <a:xfrm>
            <a:off x="316895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pic>
        <p:nvPicPr>
          <p:cNvPr id="35" name="그림 34" descr="naver_com_20120614_161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398368"/>
            <a:ext cx="2547944" cy="174858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36" name="직사각형 35"/>
          <p:cNvSpPr/>
          <p:nvPr/>
        </p:nvSpPr>
        <p:spPr>
          <a:xfrm>
            <a:off x="1439668" y="3112880"/>
            <a:ext cx="206076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9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(Rankey.com, 2011)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428596" y="1163086"/>
            <a:ext cx="2060762" cy="26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0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&lt;</a:t>
            </a:r>
            <a:r>
              <a:rPr lang="ko-KR" altLang="en-US" sz="10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국내 </a:t>
            </a:r>
            <a:r>
              <a:rPr lang="en-US" altLang="ko-KR" sz="10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SNS</a:t>
            </a:r>
            <a:r>
              <a:rPr lang="ko-KR" altLang="en-US" sz="10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이용현황</a:t>
            </a:r>
            <a:r>
              <a:rPr lang="en-US" altLang="ko-KR" sz="10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&gt;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71868" y="1298198"/>
            <a:ext cx="50720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50" b="1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FACE BOOK</a:t>
            </a:r>
          </a:p>
          <a:p>
            <a:pPr>
              <a:lnSpc>
                <a:spcPct val="110000"/>
              </a:lnSpc>
              <a:buClr>
                <a:schemeClr val="accent4">
                  <a:lumMod val="75000"/>
                </a:schemeClr>
              </a:buClr>
              <a:buSzPct val="60000"/>
            </a:pP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전세계 이용자 수 </a:t>
            </a: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10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억을 넘는 세계 최대의 </a:t>
            </a:r>
            <a:r>
              <a:rPr lang="ko-KR" altLang="en-US" sz="1250" dirty="0" err="1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소셜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네트워크</a:t>
            </a:r>
          </a:p>
          <a:p>
            <a:pPr>
              <a:lnSpc>
                <a:spcPct val="110000"/>
              </a:lnSpc>
              <a:buClr>
                <a:schemeClr val="accent4">
                  <a:lumMod val="75000"/>
                </a:schemeClr>
              </a:buClr>
              <a:buSzPct val="60000"/>
            </a:pP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국내 이용자 수 </a:t>
            </a: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410</a:t>
            </a:r>
            <a:r>
              <a:rPr lang="ko-KR" altLang="en-US" sz="1250" dirty="0" err="1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만명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이상 추산 </a:t>
            </a: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(2011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년 </a:t>
            </a: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3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월 기준</a:t>
            </a: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)</a:t>
            </a:r>
          </a:p>
          <a:p>
            <a:pPr>
              <a:lnSpc>
                <a:spcPct val="110000"/>
              </a:lnSpc>
              <a:buSzPct val="60000"/>
            </a:pP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250" dirty="0" err="1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블로그와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50" dirty="0" err="1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트위터의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장점을 혼합한 </a:t>
            </a:r>
            <a:r>
              <a:rPr lang="ko-KR" altLang="en-US" sz="1250" dirty="0" err="1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컨텐츠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작성과 커뮤니케이션 가능</a:t>
            </a:r>
          </a:p>
          <a:p>
            <a:pPr>
              <a:lnSpc>
                <a:spcPct val="110000"/>
              </a:lnSpc>
              <a:buSzPct val="60000"/>
            </a:pP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유저의 나이</a:t>
            </a: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/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성별</a:t>
            </a: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/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지역</a:t>
            </a:r>
            <a:r>
              <a:rPr lang="en-US" altLang="ko-KR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/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직업 등 개인정보를 활용한 </a:t>
            </a:r>
            <a:r>
              <a:rPr lang="ko-KR" altLang="en-US" sz="1250" b="1" dirty="0" err="1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타겟마케팅</a:t>
            </a:r>
            <a:r>
              <a:rPr lang="ko-KR" altLang="en-US" sz="1250" b="1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25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가능</a:t>
            </a:r>
            <a:endParaRPr lang="en-US" altLang="ko-KR" sz="1250" dirty="0" smtClean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altLang="ko-KR" sz="1250" u="sng" dirty="0" smtClean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1250" u="sng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250" u="sng" dirty="0" smtClean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endParaRPr lang="ko-KR" altLang="en-US" sz="1250" dirty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9" name="양쪽 대괄호 38"/>
          <p:cNvSpPr/>
          <p:nvPr/>
        </p:nvSpPr>
        <p:spPr>
          <a:xfrm>
            <a:off x="4929190" y="2571744"/>
            <a:ext cx="3286148" cy="642942"/>
          </a:xfrm>
          <a:prstGeom prst="bracketPair">
            <a:avLst/>
          </a:prstGeom>
          <a:noFill/>
          <a:ln w="349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4929190" y="2571745"/>
            <a:ext cx="328614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b="1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그러나</a:t>
            </a:r>
            <a:r>
              <a:rPr lang="en-US" altLang="ko-KR" sz="1200" b="1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200" b="1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국민연금관리공단의 현 </a:t>
            </a:r>
            <a:r>
              <a:rPr lang="en-US" altLang="ko-KR" sz="1200" b="1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SNS</a:t>
            </a:r>
            <a:r>
              <a:rPr lang="ko-KR" altLang="en-US" sz="1200" b="1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마케팅 </a:t>
            </a:r>
            <a:endParaRPr lang="en-US" altLang="ko-KR" sz="1200" b="1" dirty="0" smtClean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2000" dirty="0" err="1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페이스북</a:t>
            </a:r>
            <a:r>
              <a:rPr lang="ko-KR" altLang="en-US" sz="200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 부재</a:t>
            </a:r>
            <a:endParaRPr lang="en-US" altLang="ko-KR" sz="2000" dirty="0" smtClean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rgbClr val="3A164E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dirty="0" smtClean="0">
                <a:ln>
                  <a:solidFill>
                    <a:schemeClr val="accent4">
                      <a:lumMod val="7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200" dirty="0" smtClean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endParaRPr lang="ko-KR" altLang="en-US" sz="1200" dirty="0">
              <a:ln>
                <a:solidFill>
                  <a:schemeClr val="accent4">
                    <a:lumMod val="7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45" name="그림 44" descr="페북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4037699"/>
            <a:ext cx="1380540" cy="1021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그림 43" descr="페북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43292" y="4637933"/>
            <a:ext cx="1380540" cy="1021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직사각형 46"/>
          <p:cNvSpPr/>
          <p:nvPr/>
        </p:nvSpPr>
        <p:spPr>
          <a:xfrm>
            <a:off x="785786" y="5929330"/>
            <a:ext cx="3286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A164E"/>
              </a:buClr>
              <a:buSzPct val="91000"/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국민연금관리공단의 </a:t>
            </a:r>
            <a:r>
              <a:rPr lang="ko-KR" altLang="en-US" sz="15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페이스북을</a:t>
            </a: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buClr>
                <a:srgbClr val="3A164E"/>
              </a:buClr>
              <a:buSzPct val="91000"/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개설하고 각종 프로모션에 활용  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0" name="오른쪽 화살표 49"/>
          <p:cNvSpPr/>
          <p:nvPr/>
        </p:nvSpPr>
        <p:spPr>
          <a:xfrm rot="5400000">
            <a:off x="6393670" y="3107529"/>
            <a:ext cx="357189" cy="428628"/>
          </a:xfrm>
          <a:prstGeom prst="rightArrow">
            <a:avLst>
              <a:gd name="adj1" fmla="val 37071"/>
              <a:gd name="adj2" fmla="val 47845"/>
            </a:avLst>
          </a:prstGeom>
          <a:solidFill>
            <a:schemeClr val="accent4">
              <a:lumMod val="60000"/>
              <a:lumOff val="40000"/>
              <a:alpha val="73000"/>
            </a:schemeClr>
          </a:solidFill>
          <a:ln w="15875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785786" y="3535809"/>
            <a:ext cx="3286148" cy="321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3A164E"/>
              </a:buClr>
              <a:buSzPct val="91000"/>
            </a:pPr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20" charset="-127"/>
                <a:ea typeface="-윤고딕320" charset="-127"/>
              </a:rPr>
              <a:t>커버사진 교체 예시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latin typeface="-윤고딕320" charset="-127"/>
              <a:ea typeface="-윤고딕32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429124" y="3500438"/>
            <a:ext cx="3677356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3A164E"/>
              </a:buClr>
              <a:buSzPct val="91000"/>
            </a:pPr>
            <a:r>
              <a:rPr lang="ko-KR" altLang="en-US" sz="1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20" charset="-127"/>
                <a:ea typeface="-윤고딕320" charset="-127"/>
              </a:rPr>
              <a:t>페이스북</a:t>
            </a:r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20" charset="-127"/>
                <a:ea typeface="-윤고딕320" charset="-127"/>
              </a:rPr>
              <a:t> </a:t>
            </a:r>
            <a:r>
              <a:rPr lang="ko-KR" altLang="en-US" sz="1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20" charset="-127"/>
                <a:ea typeface="-윤고딕320" charset="-127"/>
              </a:rPr>
              <a:t>인사이트</a:t>
            </a:r>
            <a:r>
              <a:rPr lang="en-US" altLang="ko-KR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20" charset="-127"/>
                <a:ea typeface="-윤고딕320" charset="-127"/>
              </a:rPr>
              <a:t>(</a:t>
            </a:r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20" charset="-127"/>
                <a:ea typeface="-윤고딕320" charset="-127"/>
              </a:rPr>
              <a:t>통계</a:t>
            </a:r>
            <a:r>
              <a:rPr lang="en-US" altLang="ko-KR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20" charset="-127"/>
                <a:ea typeface="-윤고딕320" charset="-127"/>
              </a:rPr>
              <a:t>)</a:t>
            </a:r>
          </a:p>
        </p:txBody>
      </p:sp>
      <p:pic>
        <p:nvPicPr>
          <p:cNvPr id="46" name="그림 45" descr="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857627"/>
            <a:ext cx="3357586" cy="235881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9" name="직사각형 48"/>
          <p:cNvSpPr/>
          <p:nvPr/>
        </p:nvSpPr>
        <p:spPr>
          <a:xfrm>
            <a:off x="4429124" y="6233718"/>
            <a:ext cx="50720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A164E"/>
              </a:buClr>
              <a:buSzPct val="91000"/>
            </a:pPr>
            <a:r>
              <a:rPr lang="ko-KR" altLang="en-US" sz="15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호감도 증가율 등 마케팅 효과를 수치적으로 검증 가능</a:t>
            </a:r>
            <a:endParaRPr lang="en-US" altLang="ko-KR" sz="15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직사각형 62"/>
          <p:cNvSpPr/>
          <p:nvPr/>
        </p:nvSpPr>
        <p:spPr>
          <a:xfrm>
            <a:off x="6706148" y="6143644"/>
            <a:ext cx="1152000" cy="214314"/>
          </a:xfrm>
          <a:prstGeom prst="rect">
            <a:avLst/>
          </a:prstGeom>
          <a:solidFill>
            <a:srgbClr val="E3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423636" y="6143644"/>
            <a:ext cx="720000" cy="214314"/>
          </a:xfrm>
          <a:prstGeom prst="rect">
            <a:avLst/>
          </a:prstGeom>
          <a:solidFill>
            <a:srgbClr val="E3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4786314" y="5072074"/>
            <a:ext cx="828000" cy="214314"/>
          </a:xfrm>
          <a:prstGeom prst="rect">
            <a:avLst/>
          </a:prstGeom>
          <a:solidFill>
            <a:srgbClr val="E3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3214678" y="4786322"/>
            <a:ext cx="828000" cy="214314"/>
          </a:xfrm>
          <a:prstGeom prst="rect">
            <a:avLst/>
          </a:prstGeom>
          <a:solidFill>
            <a:srgbClr val="E3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8" name="오른쪽 화살표 47"/>
          <p:cNvSpPr/>
          <p:nvPr/>
        </p:nvSpPr>
        <p:spPr>
          <a:xfrm>
            <a:off x="6357950" y="2428868"/>
            <a:ext cx="500066" cy="285752"/>
          </a:xfrm>
          <a:prstGeom prst="rightArrow">
            <a:avLst>
              <a:gd name="adj1" fmla="val 31743"/>
              <a:gd name="adj2" fmla="val 55287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0770" y="155501"/>
            <a:ext cx="4487126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SNS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활용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: </a:t>
            </a:r>
            <a:r>
              <a:rPr lang="ko-KR" altLang="en-US" sz="2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페이스북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프로모션</a:t>
            </a:r>
          </a:p>
        </p:txBody>
      </p:sp>
      <p:grpSp>
        <p:nvGrpSpPr>
          <p:cNvPr id="6" name="그룹 60"/>
          <p:cNvGrpSpPr/>
          <p:nvPr/>
        </p:nvGrpSpPr>
        <p:grpSpPr>
          <a:xfrm>
            <a:off x="642910" y="857232"/>
            <a:ext cx="2198383" cy="45719"/>
            <a:chOff x="3945253" y="382885"/>
            <a:chExt cx="2198383" cy="45719"/>
          </a:xfrm>
        </p:grpSpPr>
        <p:grpSp>
          <p:nvGrpSpPr>
            <p:cNvPr id="7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17" name="타원 16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8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9" name="타원 8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26" name="타원 25"/>
          <p:cNvSpPr/>
          <p:nvPr/>
        </p:nvSpPr>
        <p:spPr>
          <a:xfrm>
            <a:off x="301655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7" name="타원 26"/>
          <p:cNvSpPr/>
          <p:nvPr/>
        </p:nvSpPr>
        <p:spPr>
          <a:xfrm>
            <a:off x="316895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8" name="타원 27"/>
          <p:cNvSpPr/>
          <p:nvPr/>
        </p:nvSpPr>
        <p:spPr>
          <a:xfrm>
            <a:off x="330231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9" name="타원 28"/>
          <p:cNvSpPr/>
          <p:nvPr/>
        </p:nvSpPr>
        <p:spPr>
          <a:xfrm>
            <a:off x="345471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0" name="타원 29"/>
          <p:cNvSpPr/>
          <p:nvPr/>
        </p:nvSpPr>
        <p:spPr>
          <a:xfrm>
            <a:off x="358806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1" name="타원 30"/>
          <p:cNvSpPr/>
          <p:nvPr/>
        </p:nvSpPr>
        <p:spPr>
          <a:xfrm>
            <a:off x="374046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2" name="타원 31"/>
          <p:cNvSpPr/>
          <p:nvPr/>
        </p:nvSpPr>
        <p:spPr>
          <a:xfrm>
            <a:off x="387381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3" name="타원 32"/>
          <p:cNvSpPr/>
          <p:nvPr/>
        </p:nvSpPr>
        <p:spPr>
          <a:xfrm>
            <a:off x="402621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4" name="타원 33"/>
          <p:cNvSpPr/>
          <p:nvPr/>
        </p:nvSpPr>
        <p:spPr>
          <a:xfrm>
            <a:off x="415956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5" name="타원 34"/>
          <p:cNvSpPr/>
          <p:nvPr/>
        </p:nvSpPr>
        <p:spPr>
          <a:xfrm>
            <a:off x="432149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6" name="타원 35"/>
          <p:cNvSpPr/>
          <p:nvPr/>
        </p:nvSpPr>
        <p:spPr>
          <a:xfrm>
            <a:off x="445484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58" name="그룹 57"/>
          <p:cNvGrpSpPr/>
          <p:nvPr/>
        </p:nvGrpSpPr>
        <p:grpSpPr>
          <a:xfrm>
            <a:off x="714349" y="1285860"/>
            <a:ext cx="2428892" cy="2518275"/>
            <a:chOff x="422643" y="1214422"/>
            <a:chExt cx="3720729" cy="3857652"/>
          </a:xfrm>
        </p:grpSpPr>
        <p:pic>
          <p:nvPicPr>
            <p:cNvPr id="38" name="그림 37" descr="룰렛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643" y="1500174"/>
              <a:ext cx="3720729" cy="3571900"/>
            </a:xfrm>
            <a:prstGeom prst="rect">
              <a:avLst/>
            </a:prstGeom>
            <a:effectLst>
              <a:outerShdw blurRad="63500" sx="102000" sy="102000" algn="ctr" rotWithShape="0">
                <a:schemeClr val="accent4">
                  <a:lumMod val="50000"/>
                  <a:alpha val="13000"/>
                </a:schemeClr>
              </a:outerShdw>
            </a:effectLst>
          </p:spPr>
        </p:pic>
        <p:sp>
          <p:nvSpPr>
            <p:cNvPr id="39" name="이등변 삼각형 38"/>
            <p:cNvSpPr/>
            <p:nvPr/>
          </p:nvSpPr>
          <p:spPr>
            <a:xfrm rot="10800000">
              <a:off x="2071670" y="1214422"/>
              <a:ext cx="214314" cy="571504"/>
            </a:xfrm>
            <a:prstGeom prst="triangl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39999">
                  <a:schemeClr val="accent4">
                    <a:lumMod val="75000"/>
                  </a:schemeClr>
                </a:gs>
                <a:gs pos="7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2910" y="4429132"/>
            <a:ext cx="785818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국민연금공단 </a:t>
            </a:r>
            <a:r>
              <a:rPr lang="ko-KR" altLang="en-US" sz="1600" b="1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페이스북</a:t>
            </a:r>
            <a:r>
              <a:rPr lang="ko-KR" altLang="en-US" sz="16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담벼락에 이벤트를 실시</a:t>
            </a:r>
            <a:endParaRPr lang="en-US" altLang="ko-KR" sz="1600" b="1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1) </a:t>
            </a:r>
            <a:r>
              <a:rPr lang="ko-KR" altLang="en-US" sz="13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룰렛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 중 자신이 해당되는 섹션에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 </a:t>
            </a:r>
            <a:r>
              <a:rPr lang="en-US" altLang="ko-KR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[</a:t>
            </a:r>
            <a:r>
              <a:rPr lang="ko-KR" altLang="en-US" sz="1400" b="1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태그하기</a:t>
            </a:r>
            <a:r>
              <a:rPr lang="en-US" altLang="ko-KR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] 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버튼으로 함께 하고 싶은 친구를 </a:t>
            </a:r>
            <a:r>
              <a:rPr lang="ko-KR" altLang="en-US" sz="13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태그한다</a:t>
            </a:r>
            <a:endParaRPr lang="en-US" altLang="ko-KR" sz="13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charset="-127"/>
              <a:ea typeface="-윤고딕320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2) </a:t>
            </a:r>
            <a:r>
              <a:rPr lang="ko-KR" altLang="en-US" sz="13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댓글로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 </a:t>
            </a: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[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참여완료</a:t>
            </a: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]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 문구와 </a:t>
            </a:r>
            <a:r>
              <a:rPr lang="ko-KR" altLang="en-US" sz="13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태그한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 친구의 이름을 적는다</a:t>
            </a: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 </a:t>
            </a:r>
            <a:r>
              <a:rPr lang="en-US" altLang="ko-KR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[</a:t>
            </a:r>
            <a:r>
              <a:rPr lang="ko-KR" altLang="en-US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공유하기</a:t>
            </a:r>
            <a:r>
              <a:rPr lang="en-US" altLang="ko-KR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]</a:t>
            </a:r>
            <a:r>
              <a:rPr lang="ko-KR" altLang="en-US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 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기능도 사용한 참가자에게 </a:t>
            </a:r>
            <a:r>
              <a:rPr lang="ko-KR" altLang="en-US" sz="13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가산점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 부여</a:t>
            </a:r>
            <a:endParaRPr lang="en-US" altLang="ko-KR" sz="13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charset="-127"/>
              <a:ea typeface="-윤고딕320" charset="-127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3) </a:t>
            </a:r>
            <a:r>
              <a:rPr lang="ko-KR" altLang="en-US" sz="13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룰렛이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 멈추는 곳의 활동을 선택한 참가자 중 추첨을 통해 관련된 상품 증정한다</a:t>
            </a:r>
            <a:endParaRPr lang="ko-KR" altLang="en-US" sz="13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charset="-127"/>
              <a:ea typeface="-윤고딕320" charset="-127"/>
            </a:endParaRPr>
          </a:p>
        </p:txBody>
      </p:sp>
      <p:pic>
        <p:nvPicPr>
          <p:cNvPr id="47" name="그림 46" descr="선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3156" y="1857364"/>
            <a:ext cx="1180744" cy="11807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59" name="그룹 58"/>
          <p:cNvGrpSpPr/>
          <p:nvPr/>
        </p:nvGrpSpPr>
        <p:grpSpPr>
          <a:xfrm>
            <a:off x="4071934" y="1285860"/>
            <a:ext cx="1979176" cy="2143139"/>
            <a:chOff x="4500562" y="1357299"/>
            <a:chExt cx="1979176" cy="2143139"/>
          </a:xfrm>
        </p:grpSpPr>
        <p:pic>
          <p:nvPicPr>
            <p:cNvPr id="46" name="그림 45" descr="룰렛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0562" y="1600429"/>
              <a:ext cx="1979176" cy="1900009"/>
            </a:xfrm>
            <a:prstGeom prst="rect">
              <a:avLst/>
            </a:prstGeom>
            <a:effectLst>
              <a:outerShdw blurRad="63500" sx="102000" sy="102000" algn="ctr" rotWithShape="0">
                <a:schemeClr val="accent4">
                  <a:lumMod val="50000"/>
                  <a:alpha val="23000"/>
                </a:schemeClr>
              </a:outerShdw>
            </a:effectLst>
          </p:spPr>
        </p:pic>
        <p:sp>
          <p:nvSpPr>
            <p:cNvPr id="49" name="이등변 삼각형 48"/>
            <p:cNvSpPr/>
            <p:nvPr/>
          </p:nvSpPr>
          <p:spPr>
            <a:xfrm rot="10800000">
              <a:off x="5357818" y="1357299"/>
              <a:ext cx="144000" cy="468000"/>
            </a:xfrm>
            <a:prstGeom prst="triangl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39999">
                  <a:schemeClr val="accent4">
                    <a:lumMod val="75000"/>
                  </a:schemeClr>
                </a:gs>
                <a:gs pos="7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642910" y="4171249"/>
            <a:ext cx="1799777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실행방안</a:t>
            </a:r>
            <a:endParaRPr lang="en-US" altLang="ko-KR" sz="14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42910" y="5600009"/>
            <a:ext cx="1799777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기대효과</a:t>
            </a:r>
            <a:endParaRPr lang="en-US" altLang="ko-KR" sz="16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5" name="오른쪽 화살표 54"/>
          <p:cNvSpPr/>
          <p:nvPr/>
        </p:nvSpPr>
        <p:spPr>
          <a:xfrm>
            <a:off x="3357554" y="2428868"/>
            <a:ext cx="500066" cy="285752"/>
          </a:xfrm>
          <a:prstGeom prst="rightArrow">
            <a:avLst>
              <a:gd name="adj1" fmla="val 31743"/>
              <a:gd name="adj2" fmla="val 55287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642910" y="1285860"/>
            <a:ext cx="1285884" cy="378621"/>
          </a:xfrm>
          <a:prstGeom prst="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이벤트 예시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714744" y="1285860"/>
            <a:ext cx="1143008" cy="3786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추첨과정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2910" y="5838465"/>
            <a:ext cx="828680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4">
                  <a:lumMod val="75000"/>
                </a:schemeClr>
              </a:buClr>
              <a:buSzPct val="60000"/>
            </a:pP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- 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재미있고 참여하기 쉬운 이벤트를 통해 사람들의 관심 유도</a:t>
            </a:r>
            <a:endParaRPr lang="en-US" altLang="ko-KR" sz="13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charset="-127"/>
              <a:ea typeface="-윤고딕320" charset="-127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- 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태그</a:t>
            </a:r>
            <a:r>
              <a:rPr lang="en-US" altLang="ko-KR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&amp;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공유하기 기능을 적극 활용하여 국민연금공단 </a:t>
            </a:r>
            <a:r>
              <a:rPr lang="ko-KR" altLang="en-US" sz="13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페이스븍으로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 </a:t>
            </a:r>
            <a:r>
              <a:rPr lang="ko-KR" altLang="en-US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신규유입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을 늘리고 </a:t>
            </a:r>
            <a:r>
              <a:rPr lang="ko-KR" altLang="en-US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charset="-127"/>
                <a:ea typeface="-윤고딕330" charset="-127"/>
              </a:rPr>
              <a:t>자발적인 확산 </a:t>
            </a:r>
            <a:r>
              <a:rPr lang="ko-KR" altLang="en-US" sz="13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charset="-127"/>
                <a:ea typeface="-윤고딕320" charset="-127"/>
              </a:rPr>
              <a:t>기대</a:t>
            </a:r>
            <a:endParaRPr lang="en-US" altLang="ko-KR" sz="13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charset="-127"/>
              <a:ea typeface="-윤고딕32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429124" y="3571876"/>
            <a:ext cx="3786214" cy="378621"/>
          </a:xfrm>
          <a:prstGeom prst="rect">
            <a:avLst/>
          </a:prstGeom>
          <a:solidFill>
            <a:srgbClr val="E3D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6248" y="3214686"/>
            <a:ext cx="4076757" cy="79252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“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나는 </a:t>
            </a:r>
            <a:r>
              <a:rPr lang="en-US" altLang="ko-KR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60</a:t>
            </a:r>
            <a:r>
              <a:rPr lang="ko-KR" altLang="en-US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대 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에</a:t>
            </a:r>
            <a:endParaRPr lang="en-US" altLang="ko-KR" sz="28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63500" sx="102000" sy="102000" algn="ctr" rotWithShape="0">
                  <a:schemeClr val="accent4">
                    <a:lumMod val="50000"/>
                    <a:alpha val="27000"/>
                  </a:schemeClr>
                </a:outerShdw>
              </a:effectLst>
              <a:latin typeface="나눔손글씨 붓" pitchFamily="66" charset="-127"/>
              <a:ea typeface="나눔손글씨 붓" pitchFamily="66" charset="-127"/>
            </a:endParaRPr>
          </a:p>
          <a:p>
            <a:pPr>
              <a:lnSpc>
                <a:spcPct val="70000"/>
              </a:lnSpc>
              <a:defRPr/>
            </a:pPr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  ___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와 </a:t>
            </a:r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___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를 하고</a:t>
            </a:r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 or </a:t>
            </a:r>
            <a:r>
              <a:rPr lang="ko-KR" altLang="en-US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갖고 싶다</a:t>
            </a:r>
            <a:r>
              <a:rPr lang="en-US" altLang="ko-KR" sz="2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sx="102000" sy="102000" algn="ctr" rotWithShape="0">
                    <a:schemeClr val="accent4">
                      <a:lumMod val="50000"/>
                      <a:alpha val="27000"/>
                    </a:schemeClr>
                  </a:outerShdw>
                </a:effectLst>
                <a:latin typeface="나눔손글씨 붓" pitchFamily="66" charset="-127"/>
                <a:ea typeface="나눔손글씨 붓" pitchFamily="66" charset="-127"/>
              </a:rPr>
              <a:t>”</a:t>
            </a:r>
            <a:endParaRPr lang="ko-KR" altLang="en-US" sz="28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63500" sx="102000" sy="102000" algn="ctr" rotWithShape="0">
                  <a:schemeClr val="accent4">
                    <a:lumMod val="50000"/>
                    <a:alpha val="27000"/>
                  </a:schemeClr>
                </a:outerShdw>
              </a:effectLst>
              <a:latin typeface="나눔손글씨 붓" pitchFamily="66" charset="-127"/>
              <a:ea typeface="나눔손글씨 붓" pitchFamily="66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사각형 설명선 25"/>
          <p:cNvSpPr/>
          <p:nvPr/>
        </p:nvSpPr>
        <p:spPr>
          <a:xfrm>
            <a:off x="1285852" y="1500174"/>
            <a:ext cx="3071834" cy="2357454"/>
          </a:xfrm>
          <a:prstGeom prst="wedgeRoundRectCallout">
            <a:avLst>
              <a:gd name="adj1" fmla="val -60883"/>
              <a:gd name="adj2" fmla="val -6881"/>
              <a:gd name="adj3" fmla="val 16667"/>
            </a:avLst>
          </a:prstGeom>
          <a:solidFill>
            <a:schemeClr val="bg1">
              <a:alpha val="24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>
            <a:off x="1928794" y="1527863"/>
            <a:ext cx="1953746" cy="1913043"/>
            <a:chOff x="857224" y="784244"/>
            <a:chExt cx="5562640" cy="5502276"/>
          </a:xfrm>
        </p:grpSpPr>
        <p:sp>
          <p:nvSpPr>
            <p:cNvPr id="54" name="도넛 53"/>
            <p:cNvSpPr/>
            <p:nvPr/>
          </p:nvSpPr>
          <p:spPr>
            <a:xfrm>
              <a:off x="857224" y="784244"/>
              <a:ext cx="5562640" cy="5502276"/>
            </a:xfrm>
            <a:prstGeom prst="donut">
              <a:avLst>
                <a:gd name="adj" fmla="val 1413"/>
              </a:avLst>
            </a:prstGeom>
            <a:solidFill>
              <a:srgbClr val="DCD4E4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도넛 54"/>
            <p:cNvSpPr/>
            <p:nvPr/>
          </p:nvSpPr>
          <p:spPr>
            <a:xfrm>
              <a:off x="1285852" y="1142984"/>
              <a:ext cx="4714908" cy="4714908"/>
            </a:xfrm>
            <a:prstGeom prst="donut">
              <a:avLst>
                <a:gd name="adj" fmla="val 7366"/>
              </a:avLst>
            </a:prstGeom>
            <a:solidFill>
              <a:srgbClr val="DCD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0770" y="155501"/>
            <a:ext cx="1641796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사내특강</a:t>
            </a:r>
          </a:p>
        </p:txBody>
      </p:sp>
      <p:grpSp>
        <p:nvGrpSpPr>
          <p:cNvPr id="7" name="그룹 24"/>
          <p:cNvGrpSpPr/>
          <p:nvPr/>
        </p:nvGrpSpPr>
        <p:grpSpPr>
          <a:xfrm>
            <a:off x="571472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17" name="타원 16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8" name="타원 17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9" name="타원 18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0" name="타원 19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1" name="타원 20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2" name="타원 21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3" name="타원 22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4" name="타원 23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pic>
        <p:nvPicPr>
          <p:cNvPr id="25" name="그림 24" descr="강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937184"/>
            <a:ext cx="1520564" cy="184900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grpSp>
        <p:nvGrpSpPr>
          <p:cNvPr id="39" name="그룹 38"/>
          <p:cNvGrpSpPr/>
          <p:nvPr/>
        </p:nvGrpSpPr>
        <p:grpSpPr>
          <a:xfrm>
            <a:off x="1785918" y="1538510"/>
            <a:ext cx="2179305" cy="2247680"/>
            <a:chOff x="5161371" y="805262"/>
            <a:chExt cx="2917683" cy="3009223"/>
          </a:xfrm>
        </p:grpSpPr>
        <p:graphicFrame>
          <p:nvGraphicFramePr>
            <p:cNvPr id="37" name="다이어그램 36"/>
            <p:cNvGraphicFramePr/>
            <p:nvPr/>
          </p:nvGraphicFramePr>
          <p:xfrm>
            <a:off x="5161371" y="805262"/>
            <a:ext cx="2917683" cy="30092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32" name="직선 연결선 31"/>
            <p:cNvCxnSpPr/>
            <p:nvPr/>
          </p:nvCxnSpPr>
          <p:spPr>
            <a:xfrm>
              <a:off x="6092326" y="1997283"/>
              <a:ext cx="1077531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그룹 35"/>
            <p:cNvGrpSpPr/>
            <p:nvPr/>
          </p:nvGrpSpPr>
          <p:grpSpPr>
            <a:xfrm>
              <a:off x="5974926" y="1594569"/>
              <a:ext cx="1003646" cy="912014"/>
              <a:chOff x="1919614" y="2492539"/>
              <a:chExt cx="857744" cy="779432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2073893" y="2492539"/>
                <a:ext cx="703465" cy="26243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:r>
                  <a:rPr lang="ko-KR" altLang="en-US" sz="1200" b="1" dirty="0" smtClean="0">
                    <a:ln>
                      <a:solidFill>
                        <a:schemeClr val="accent4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-윤고딕330" pitchFamily="18" charset="-127"/>
                    <a:ea typeface="-윤고딕330" pitchFamily="18" charset="-127"/>
                  </a:rPr>
                  <a:t>개인연금</a:t>
                </a:r>
                <a:endParaRPr lang="ko-KR" altLang="en-US" sz="1200" b="1" dirty="0">
                  <a:ln>
                    <a:solidFill>
                      <a:schemeClr val="accent4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1919614" y="2982633"/>
                <a:ext cx="793486" cy="289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ko-KR" altLang="en-US" sz="1600" b="1" dirty="0" smtClean="0">
                    <a:ln>
                      <a:solidFill>
                        <a:schemeClr val="accent4">
                          <a:lumMod val="75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-윤고딕330" pitchFamily="18" charset="-127"/>
                    <a:ea typeface="-윤고딕330" pitchFamily="18" charset="-127"/>
                  </a:rPr>
                  <a:t>기업연금</a:t>
                </a:r>
                <a:endParaRPr lang="ko-KR" altLang="en-US" sz="1600" b="1" dirty="0">
                  <a:ln>
                    <a:solidFill>
                      <a:schemeClr val="accent4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endParaRPr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98363" y="5323636"/>
            <a:ext cx="4373637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2535 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여성을 비롯하여 자산관리에 관심이 있는 직장인들을 대상으로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국민연금을 기초로 개인연금과 퇴직연금을 추가로 가입하는 것이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효과적인 노후준비 방법임을 홍보</a:t>
            </a:r>
            <a:endParaRPr lang="ko-KR" altLang="en-US" sz="14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98364" y="4515163"/>
            <a:ext cx="429033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SzPct val="60000"/>
            </a:pP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은행 및 금융기관과 연계하여 기업체를 방문하고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저축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</a:p>
          <a:p>
            <a:pPr marL="342900" indent="-342900">
              <a:lnSpc>
                <a:spcPct val="110000"/>
              </a:lnSpc>
              <a:buSzPct val="60000"/>
            </a:pP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재테크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등 관련 정보를 제공하는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사내특강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실시</a:t>
            </a:r>
            <a:endParaRPr lang="en-US" altLang="ko-KR" sz="14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98332" y="4224216"/>
            <a:ext cx="157163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6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실행방안</a:t>
            </a:r>
            <a:endParaRPr lang="en-US" altLang="ko-KR" sz="16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98332" y="5081472"/>
            <a:ext cx="157163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6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기대효과</a:t>
            </a:r>
            <a:endParaRPr lang="en-US" altLang="ko-KR" sz="16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6248" y="142852"/>
            <a:ext cx="4639412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altLang="ko-KR" sz="20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CSR :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주부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산모 문화교실 지원</a:t>
            </a:r>
          </a:p>
        </p:txBody>
      </p:sp>
      <p:grpSp>
        <p:nvGrpSpPr>
          <p:cNvPr id="60" name="그룹 24"/>
          <p:cNvGrpSpPr/>
          <p:nvPr/>
        </p:nvGrpSpPr>
        <p:grpSpPr>
          <a:xfrm>
            <a:off x="4740595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70" name="타원 69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1" name="타원 70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2" name="타원 71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3" name="타원 72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4" name="타원 73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5" name="타원 74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6" name="타원 75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77" name="타원 76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grpSp>
        <p:nvGrpSpPr>
          <p:cNvPr id="61" name="그룹 29"/>
          <p:cNvGrpSpPr/>
          <p:nvPr/>
        </p:nvGrpSpPr>
        <p:grpSpPr>
          <a:xfrm>
            <a:off x="5883603" y="857232"/>
            <a:ext cx="1055375" cy="45719"/>
            <a:chOff x="4000496" y="240009"/>
            <a:chExt cx="1055375" cy="45719"/>
          </a:xfrm>
          <a:solidFill>
            <a:schemeClr val="bg1">
              <a:lumMod val="75000"/>
              <a:alpha val="51000"/>
            </a:schemeClr>
          </a:solidFill>
        </p:grpSpPr>
        <p:sp>
          <p:nvSpPr>
            <p:cNvPr id="62" name="타원 61"/>
            <p:cNvSpPr/>
            <p:nvPr/>
          </p:nvSpPr>
          <p:spPr>
            <a:xfrm>
              <a:off x="40004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3" name="타원 62"/>
            <p:cNvSpPr/>
            <p:nvPr/>
          </p:nvSpPr>
          <p:spPr>
            <a:xfrm>
              <a:off x="4152896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4" name="타원 63"/>
            <p:cNvSpPr/>
            <p:nvPr/>
          </p:nvSpPr>
          <p:spPr>
            <a:xfrm>
              <a:off x="42862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5" name="타원 64"/>
            <p:cNvSpPr/>
            <p:nvPr/>
          </p:nvSpPr>
          <p:spPr>
            <a:xfrm>
              <a:off x="4438648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6" name="타원 65"/>
            <p:cNvSpPr/>
            <p:nvPr/>
          </p:nvSpPr>
          <p:spPr>
            <a:xfrm>
              <a:off x="45720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7" name="타원 66"/>
            <p:cNvSpPr/>
            <p:nvPr/>
          </p:nvSpPr>
          <p:spPr>
            <a:xfrm>
              <a:off x="4724400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8" name="타원 67"/>
            <p:cNvSpPr/>
            <p:nvPr/>
          </p:nvSpPr>
          <p:spPr>
            <a:xfrm>
              <a:off x="48577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9" name="타원 68"/>
            <p:cNvSpPr/>
            <p:nvPr/>
          </p:nvSpPr>
          <p:spPr>
            <a:xfrm>
              <a:off x="5010152" y="240009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78" name="타원 77"/>
          <p:cNvSpPr/>
          <p:nvPr/>
        </p:nvSpPr>
        <p:spPr>
          <a:xfrm>
            <a:off x="702661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3" name="TextBox 82"/>
          <p:cNvSpPr txBox="1"/>
          <p:nvPr/>
        </p:nvSpPr>
        <p:spPr>
          <a:xfrm>
            <a:off x="4643469" y="5534534"/>
            <a:ext cx="458795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임의가입의 주된 대상인 주부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산모들에게 국민연금공단</a:t>
            </a:r>
            <a:endParaRPr lang="en-US" altLang="ko-KR" sz="14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None/>
            </a:pP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의 긍정적인 이미지를 전하고 친근함을 부여</a:t>
            </a:r>
            <a:endParaRPr lang="ko-KR" altLang="en-US" sz="14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4643470" y="4505765"/>
            <a:ext cx="450056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SzPct val="60000"/>
            </a:pPr>
            <a:r>
              <a:rPr lang="ko-KR" altLang="en-US" sz="14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지자체와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백화점 등 다양한 문화센터 활동을 후원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</a:p>
          <a:p>
            <a:pPr marL="342900" indent="-342900">
              <a:lnSpc>
                <a:spcPct val="110000"/>
              </a:lnSpc>
              <a:buSzPct val="60000"/>
            </a:pP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주부</a:t>
            </a:r>
            <a:r>
              <a:rPr lang="en-US" altLang="ko-KR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산모들이 문화생활을 누릴 수 있도록 지원 및 </a:t>
            </a:r>
            <a:endParaRPr lang="en-US" altLang="ko-KR" sz="14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342900" indent="-342900">
              <a:lnSpc>
                <a:spcPct val="110000"/>
              </a:lnSpc>
              <a:buSzPct val="60000"/>
            </a:pPr>
            <a:r>
              <a:rPr lang="ko-KR" altLang="en-US" sz="1400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일일특강을</a:t>
            </a:r>
            <a:r>
              <a:rPr lang="ko-KR" altLang="en-US" sz="14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통해 국민연금제도 홍보</a:t>
            </a:r>
            <a:endParaRPr lang="en-US" altLang="ko-KR" sz="14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marL="342900" indent="-342900">
              <a:lnSpc>
                <a:spcPct val="110000"/>
              </a:lnSpc>
              <a:buSzPct val="60000"/>
            </a:pPr>
            <a:endParaRPr lang="en-US" altLang="ko-KR" sz="14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4643438" y="4214818"/>
            <a:ext cx="157163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6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실행방안</a:t>
            </a:r>
            <a:endParaRPr lang="en-US" altLang="ko-KR" sz="16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4643438" y="5292370"/>
            <a:ext cx="157163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6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기대효과</a:t>
            </a:r>
            <a:endParaRPr lang="en-US" altLang="ko-KR" sz="1600" dirty="0" smtClean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721520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9" name="타원 88"/>
          <p:cNvSpPr/>
          <p:nvPr/>
        </p:nvSpPr>
        <p:spPr>
          <a:xfrm>
            <a:off x="736760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0" name="타원 89"/>
          <p:cNvSpPr/>
          <p:nvPr/>
        </p:nvSpPr>
        <p:spPr>
          <a:xfrm>
            <a:off x="750095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1" name="타원 90"/>
          <p:cNvSpPr/>
          <p:nvPr/>
        </p:nvSpPr>
        <p:spPr>
          <a:xfrm>
            <a:off x="765335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2" name="타원 91"/>
          <p:cNvSpPr/>
          <p:nvPr/>
        </p:nvSpPr>
        <p:spPr>
          <a:xfrm>
            <a:off x="778671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3" name="타원 92"/>
          <p:cNvSpPr/>
          <p:nvPr/>
        </p:nvSpPr>
        <p:spPr>
          <a:xfrm>
            <a:off x="793911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4" name="타원 93"/>
          <p:cNvSpPr/>
          <p:nvPr/>
        </p:nvSpPr>
        <p:spPr>
          <a:xfrm>
            <a:off x="807246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5" name="타원 94"/>
          <p:cNvSpPr/>
          <p:nvPr/>
        </p:nvSpPr>
        <p:spPr>
          <a:xfrm>
            <a:off x="822486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9" name="타원 78"/>
          <p:cNvSpPr/>
          <p:nvPr/>
        </p:nvSpPr>
        <p:spPr>
          <a:xfrm>
            <a:off x="835821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0" name="타원 79"/>
          <p:cNvSpPr/>
          <p:nvPr/>
        </p:nvSpPr>
        <p:spPr>
          <a:xfrm>
            <a:off x="84915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1" name="타원 80"/>
          <p:cNvSpPr/>
          <p:nvPr/>
        </p:nvSpPr>
        <p:spPr>
          <a:xfrm>
            <a:off x="86439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2" name="타원 81"/>
          <p:cNvSpPr/>
          <p:nvPr/>
        </p:nvSpPr>
        <p:spPr>
          <a:xfrm>
            <a:off x="87963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4714876" y="1428736"/>
            <a:ext cx="4143404" cy="2428892"/>
          </a:xfrm>
          <a:prstGeom prst="roundRect">
            <a:avLst>
              <a:gd name="adj" fmla="val 7033"/>
            </a:avLst>
          </a:prstGeom>
          <a:solidFill>
            <a:schemeClr val="bg1">
              <a:alpha val="21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" name="그림 96" descr="아줌마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1857364"/>
            <a:ext cx="2825434" cy="1914232"/>
          </a:xfrm>
          <a:prstGeom prst="rect">
            <a:avLst/>
          </a:prstGeom>
        </p:spPr>
      </p:pic>
      <p:grpSp>
        <p:nvGrpSpPr>
          <p:cNvPr id="102" name="그룹 101"/>
          <p:cNvGrpSpPr/>
          <p:nvPr/>
        </p:nvGrpSpPr>
        <p:grpSpPr>
          <a:xfrm rot="20178934">
            <a:off x="6643702" y="2000240"/>
            <a:ext cx="500065" cy="509002"/>
            <a:chOff x="6643702" y="2000240"/>
            <a:chExt cx="500065" cy="509002"/>
          </a:xfrm>
        </p:grpSpPr>
        <p:sp>
          <p:nvSpPr>
            <p:cNvPr id="98" name="타원 97"/>
            <p:cNvSpPr/>
            <p:nvPr/>
          </p:nvSpPr>
          <p:spPr>
            <a:xfrm>
              <a:off x="6858016" y="2000240"/>
              <a:ext cx="71438" cy="223250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/>
            <p:nvPr/>
          </p:nvSpPr>
          <p:spPr>
            <a:xfrm>
              <a:off x="6858016" y="2285992"/>
              <a:ext cx="71438" cy="223250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/>
            <p:cNvSpPr/>
            <p:nvPr/>
          </p:nvSpPr>
          <p:spPr>
            <a:xfrm rot="5400000">
              <a:off x="7000891" y="2143118"/>
              <a:ext cx="71440" cy="214313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/>
            <p:cNvSpPr/>
            <p:nvPr/>
          </p:nvSpPr>
          <p:spPr>
            <a:xfrm rot="5400000">
              <a:off x="6715139" y="2143118"/>
              <a:ext cx="71440" cy="214313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4" name="그룹 103"/>
          <p:cNvGrpSpPr/>
          <p:nvPr/>
        </p:nvGrpSpPr>
        <p:grpSpPr>
          <a:xfrm rot="811172">
            <a:off x="6960888" y="1679993"/>
            <a:ext cx="359411" cy="365834"/>
            <a:chOff x="6643702" y="2000240"/>
            <a:chExt cx="500065" cy="509002"/>
          </a:xfrm>
        </p:grpSpPr>
        <p:sp>
          <p:nvSpPr>
            <p:cNvPr id="105" name="타원 104"/>
            <p:cNvSpPr/>
            <p:nvPr/>
          </p:nvSpPr>
          <p:spPr>
            <a:xfrm>
              <a:off x="6858016" y="2000240"/>
              <a:ext cx="71438" cy="223250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타원 105"/>
            <p:cNvSpPr/>
            <p:nvPr/>
          </p:nvSpPr>
          <p:spPr>
            <a:xfrm>
              <a:off x="6858016" y="2285992"/>
              <a:ext cx="71438" cy="223250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 rot="5400000">
              <a:off x="7000891" y="2143118"/>
              <a:ext cx="71440" cy="214313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타원 107"/>
            <p:cNvSpPr/>
            <p:nvPr/>
          </p:nvSpPr>
          <p:spPr>
            <a:xfrm rot="5400000">
              <a:off x="6715139" y="2143118"/>
              <a:ext cx="71440" cy="214313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그룹 108"/>
          <p:cNvGrpSpPr/>
          <p:nvPr/>
        </p:nvGrpSpPr>
        <p:grpSpPr>
          <a:xfrm rot="19108277">
            <a:off x="5495901" y="2401601"/>
            <a:ext cx="314758" cy="320383"/>
            <a:chOff x="6643702" y="2000240"/>
            <a:chExt cx="500065" cy="509002"/>
          </a:xfrm>
        </p:grpSpPr>
        <p:sp>
          <p:nvSpPr>
            <p:cNvPr id="110" name="타원 109"/>
            <p:cNvSpPr/>
            <p:nvPr/>
          </p:nvSpPr>
          <p:spPr>
            <a:xfrm>
              <a:off x="6858016" y="2000240"/>
              <a:ext cx="71438" cy="223250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타원 110"/>
            <p:cNvSpPr/>
            <p:nvPr/>
          </p:nvSpPr>
          <p:spPr>
            <a:xfrm>
              <a:off x="6858016" y="2285992"/>
              <a:ext cx="71438" cy="223250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111"/>
            <p:cNvSpPr/>
            <p:nvPr/>
          </p:nvSpPr>
          <p:spPr>
            <a:xfrm rot="5400000">
              <a:off x="7000891" y="2143118"/>
              <a:ext cx="71440" cy="214313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/>
            <p:cNvSpPr/>
            <p:nvPr/>
          </p:nvSpPr>
          <p:spPr>
            <a:xfrm rot="5400000">
              <a:off x="6715139" y="2143118"/>
              <a:ext cx="71440" cy="214313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/>
          <p:cNvGrpSpPr/>
          <p:nvPr/>
        </p:nvGrpSpPr>
        <p:grpSpPr>
          <a:xfrm rot="3239833">
            <a:off x="8150642" y="2266157"/>
            <a:ext cx="339801" cy="345874"/>
            <a:chOff x="6643702" y="2000240"/>
            <a:chExt cx="500065" cy="509002"/>
          </a:xfrm>
        </p:grpSpPr>
        <p:sp>
          <p:nvSpPr>
            <p:cNvPr id="115" name="타원 114"/>
            <p:cNvSpPr/>
            <p:nvPr/>
          </p:nvSpPr>
          <p:spPr>
            <a:xfrm>
              <a:off x="6858016" y="2000240"/>
              <a:ext cx="71438" cy="223250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/>
            <p:cNvSpPr/>
            <p:nvPr/>
          </p:nvSpPr>
          <p:spPr>
            <a:xfrm>
              <a:off x="6858016" y="2285992"/>
              <a:ext cx="71438" cy="223250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타원 116"/>
            <p:cNvSpPr/>
            <p:nvPr/>
          </p:nvSpPr>
          <p:spPr>
            <a:xfrm rot="5400000">
              <a:off x="7000891" y="2143118"/>
              <a:ext cx="71440" cy="214313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타원 117"/>
            <p:cNvSpPr/>
            <p:nvPr/>
          </p:nvSpPr>
          <p:spPr>
            <a:xfrm rot="5400000">
              <a:off x="6715139" y="2143118"/>
              <a:ext cx="71440" cy="214313"/>
            </a:xfrm>
            <a:prstGeom prst="ellipse">
              <a:avLst/>
            </a:prstGeom>
            <a:solidFill>
              <a:srgbClr val="D8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770" y="155501"/>
            <a:ext cx="2600392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길거리 프로모션</a:t>
            </a:r>
          </a:p>
        </p:txBody>
      </p:sp>
      <p:sp>
        <p:nvSpPr>
          <p:cNvPr id="6" name="타원 5"/>
          <p:cNvSpPr/>
          <p:nvPr/>
        </p:nvSpPr>
        <p:spPr>
          <a:xfrm>
            <a:off x="64291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" name="타원 6"/>
          <p:cNvSpPr/>
          <p:nvPr/>
        </p:nvSpPr>
        <p:spPr>
          <a:xfrm>
            <a:off x="79531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" name="타원 7"/>
          <p:cNvSpPr/>
          <p:nvPr/>
        </p:nvSpPr>
        <p:spPr>
          <a:xfrm>
            <a:off x="92866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" name="타원 8"/>
          <p:cNvSpPr/>
          <p:nvPr/>
        </p:nvSpPr>
        <p:spPr>
          <a:xfrm>
            <a:off x="108106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" name="타원 9"/>
          <p:cNvSpPr/>
          <p:nvPr/>
        </p:nvSpPr>
        <p:spPr>
          <a:xfrm>
            <a:off x="121441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" name="타원 10"/>
          <p:cNvSpPr/>
          <p:nvPr/>
        </p:nvSpPr>
        <p:spPr>
          <a:xfrm>
            <a:off x="136681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2" name="타원 11"/>
          <p:cNvSpPr/>
          <p:nvPr/>
        </p:nvSpPr>
        <p:spPr>
          <a:xfrm>
            <a:off x="15001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3" name="타원 12"/>
          <p:cNvSpPr/>
          <p:nvPr/>
        </p:nvSpPr>
        <p:spPr>
          <a:xfrm>
            <a:off x="16525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5" name="타원 14"/>
          <p:cNvSpPr/>
          <p:nvPr/>
        </p:nvSpPr>
        <p:spPr>
          <a:xfrm>
            <a:off x="180211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6" name="타원 15"/>
          <p:cNvSpPr/>
          <p:nvPr/>
        </p:nvSpPr>
        <p:spPr>
          <a:xfrm>
            <a:off x="195451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7" name="타원 16"/>
          <p:cNvSpPr/>
          <p:nvPr/>
        </p:nvSpPr>
        <p:spPr>
          <a:xfrm>
            <a:off x="208786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8" name="타원 17"/>
          <p:cNvSpPr/>
          <p:nvPr/>
        </p:nvSpPr>
        <p:spPr>
          <a:xfrm>
            <a:off x="224026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타원 18"/>
          <p:cNvSpPr/>
          <p:nvPr/>
        </p:nvSpPr>
        <p:spPr>
          <a:xfrm>
            <a:off x="237361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0" name="타원 19"/>
          <p:cNvSpPr/>
          <p:nvPr/>
        </p:nvSpPr>
        <p:spPr>
          <a:xfrm>
            <a:off x="252601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2" name="내용 개체 틀 2"/>
          <p:cNvSpPr>
            <a:spLocks noGrp="1"/>
          </p:cNvSpPr>
          <p:nvPr>
            <p:ph idx="1"/>
          </p:nvPr>
        </p:nvSpPr>
        <p:spPr>
          <a:xfrm>
            <a:off x="642942" y="4286256"/>
            <a:ext cx="1000100" cy="4286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6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실행방안</a:t>
            </a:r>
            <a:endParaRPr lang="en-US" altLang="ko-KR" sz="1600" dirty="0" smtClean="0">
              <a:ln>
                <a:solidFill>
                  <a:schemeClr val="accent4">
                    <a:lumMod val="20000"/>
                    <a:lumOff val="8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571604" y="4286256"/>
            <a:ext cx="7286676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1) 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오피스 빌딩 밀집지역에서 점심시간을 활용하여</a:t>
            </a: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err="1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롱풀머신을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잡아당기는 이벤트를 실시</a:t>
            </a: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2) 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 홍보 팜플렛을 배부하고 </a:t>
            </a:r>
            <a:r>
              <a:rPr lang="ko-KR" altLang="en-US" sz="1400" dirty="0" err="1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롱풀머신을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당긴 길이에 따라 상품을 차등 지급한다</a:t>
            </a:r>
            <a:endParaRPr lang="en-US" altLang="ko-KR" sz="1400" dirty="0" smtClean="0">
              <a:ln>
                <a:solidFill>
                  <a:schemeClr val="accent4">
                    <a:lumMod val="20000"/>
                    <a:lumOff val="8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Ex) </a:t>
            </a:r>
            <a:r>
              <a:rPr lang="ko-KR" altLang="en-US" sz="1400" dirty="0" err="1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버킷리스트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캘린더</a:t>
            </a: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1400" dirty="0" err="1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스케쥴러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등 </a:t>
            </a: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1571604" y="5220145"/>
            <a:ext cx="685804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직접 체험하는 기회를 부여하고</a:t>
            </a: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팜플렛 배부를 통해</a:t>
            </a: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임의가입시기를 앞당기는 것이 </a:t>
            </a:r>
            <a:endParaRPr lang="en-US" altLang="ko-KR" sz="1400" dirty="0" smtClean="0">
              <a:ln>
                <a:solidFill>
                  <a:schemeClr val="accent4">
                    <a:lumMod val="20000"/>
                    <a:lumOff val="8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  <a:buNone/>
            </a:pP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노후준비에 도움이</a:t>
            </a: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된다는 인식을 효과적으로 부여한다</a:t>
            </a:r>
            <a:endParaRPr lang="en-US" altLang="ko-KR" sz="1400" dirty="0" smtClean="0">
              <a:ln>
                <a:solidFill>
                  <a:schemeClr val="accent4">
                    <a:lumMod val="20000"/>
                    <a:lumOff val="8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30321" y="5220145"/>
            <a:ext cx="941283" cy="356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ko-KR" altLang="en-US" sz="16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기대효과</a:t>
            </a:r>
            <a:endParaRPr lang="en-US" altLang="ko-KR" sz="1600" dirty="0" smtClean="0">
              <a:ln>
                <a:solidFill>
                  <a:schemeClr val="accent4">
                    <a:lumMod val="20000"/>
                    <a:lumOff val="8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4643437" y="1643050"/>
            <a:ext cx="3944717" cy="2214578"/>
          </a:xfrm>
          <a:prstGeom prst="roundRect">
            <a:avLst>
              <a:gd name="adj" fmla="val 7033"/>
            </a:avLst>
          </a:prstGeom>
          <a:solidFill>
            <a:schemeClr val="bg1">
              <a:alpha val="21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 descr="선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3248" y="1748812"/>
            <a:ext cx="1038083" cy="1038083"/>
          </a:xfrm>
          <a:prstGeom prst="rect">
            <a:avLst/>
          </a:prstGeom>
          <a:effectLst/>
        </p:spPr>
      </p:pic>
      <p:pic>
        <p:nvPicPr>
          <p:cNvPr id="23" name="그림 22" descr="선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754" y="1918641"/>
            <a:ext cx="868255" cy="868255"/>
          </a:xfrm>
          <a:prstGeom prst="rect">
            <a:avLst/>
          </a:prstGeom>
          <a:effectLst/>
        </p:spPr>
      </p:pic>
      <p:pic>
        <p:nvPicPr>
          <p:cNvPr id="24" name="그림 23" descr="선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259" y="2127489"/>
            <a:ext cx="647781" cy="647781"/>
          </a:xfrm>
          <a:prstGeom prst="rect">
            <a:avLst/>
          </a:prstGeom>
          <a:effectLst/>
        </p:spPr>
      </p:pic>
      <p:pic>
        <p:nvPicPr>
          <p:cNvPr id="46" name="그림 45" descr="W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9980" y="3125004"/>
            <a:ext cx="3608234" cy="193299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5577013" y="3517847"/>
            <a:ext cx="2936861" cy="268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* </a:t>
            </a:r>
            <a:r>
              <a:rPr lang="ko-KR" altLang="en-US" sz="12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손잡이를 당긴 거리에 따른 상품 차등지급 </a:t>
            </a:r>
            <a:endParaRPr lang="ko-KR" altLang="en-US" sz="12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27" name="오른쪽 화살표 26"/>
          <p:cNvSpPr/>
          <p:nvPr/>
        </p:nvSpPr>
        <p:spPr>
          <a:xfrm rot="16200000">
            <a:off x="5126682" y="2754680"/>
            <a:ext cx="322163" cy="386596"/>
          </a:xfrm>
          <a:prstGeom prst="rightArrow">
            <a:avLst>
              <a:gd name="adj1" fmla="val 37071"/>
              <a:gd name="adj2" fmla="val 47845"/>
            </a:avLst>
          </a:prstGeom>
          <a:solidFill>
            <a:schemeClr val="accent4">
              <a:lumMod val="60000"/>
              <a:lumOff val="40000"/>
              <a:alpha val="66000"/>
            </a:schemeClr>
          </a:soli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 rot="16200000">
            <a:off x="6415339" y="2754680"/>
            <a:ext cx="322163" cy="386596"/>
          </a:xfrm>
          <a:prstGeom prst="rightArrow">
            <a:avLst>
              <a:gd name="adj1" fmla="val 37071"/>
              <a:gd name="adj2" fmla="val 47845"/>
            </a:avLst>
          </a:prstGeom>
          <a:solidFill>
            <a:schemeClr val="accent4">
              <a:lumMod val="60000"/>
              <a:lumOff val="40000"/>
              <a:alpha val="66000"/>
            </a:schemeClr>
          </a:soli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 rot="16200000">
            <a:off x="7703991" y="2754680"/>
            <a:ext cx="322163" cy="386596"/>
          </a:xfrm>
          <a:prstGeom prst="rightArrow">
            <a:avLst>
              <a:gd name="adj1" fmla="val 37071"/>
              <a:gd name="adj2" fmla="val 47845"/>
            </a:avLst>
          </a:prstGeom>
          <a:solidFill>
            <a:schemeClr val="accent4">
              <a:lumMod val="60000"/>
              <a:lumOff val="40000"/>
              <a:alpha val="66000"/>
            </a:schemeClr>
          </a:soli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4989465" y="3165572"/>
            <a:ext cx="574887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30cm</a:t>
            </a:r>
            <a:endParaRPr lang="ko-KR" altLang="en-US" sz="20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254500" y="3165572"/>
            <a:ext cx="573334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60cm</a:t>
            </a:r>
            <a:endParaRPr lang="ko-KR" altLang="en-US" sz="20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550071" y="3165572"/>
            <a:ext cx="574887" cy="387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손글씨 붓" pitchFamily="66" charset="-127"/>
                <a:ea typeface="나눔손글씨 붓" pitchFamily="66" charset="-127"/>
              </a:rPr>
              <a:t>90cm</a:t>
            </a:r>
            <a:endParaRPr lang="ko-KR" altLang="en-US" sz="20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나눔손글씨 붓" pitchFamily="66" charset="-127"/>
              <a:ea typeface="나눔손글씨 붓" pitchFamily="66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488872" y="1643050"/>
            <a:ext cx="4083128" cy="2214578"/>
            <a:chOff x="357158" y="1571612"/>
            <a:chExt cx="4214842" cy="2286016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357158" y="1571612"/>
              <a:ext cx="4214842" cy="2286016"/>
            </a:xfrm>
            <a:prstGeom prst="roundRect">
              <a:avLst>
                <a:gd name="adj" fmla="val 92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그림 20" descr="1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596" y="1678025"/>
              <a:ext cx="4071966" cy="1993566"/>
            </a:xfrm>
            <a:prstGeom prst="rect">
              <a:avLst/>
            </a:prstGeom>
          </p:spPr>
        </p:pic>
        <p:sp>
          <p:nvSpPr>
            <p:cNvPr id="42" name="타원 41"/>
            <p:cNvSpPr/>
            <p:nvPr/>
          </p:nvSpPr>
          <p:spPr>
            <a:xfrm>
              <a:off x="504961" y="2334262"/>
              <a:ext cx="642942" cy="66611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accent4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10kg</a:t>
              </a:r>
              <a:endParaRPr lang="ko-KR" altLang="en-US" sz="1400" b="1" dirty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2362349" y="2334262"/>
              <a:ext cx="642942" cy="66611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accent4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10kg</a:t>
              </a:r>
              <a:endParaRPr lang="ko-KR" altLang="en-US" sz="1400" b="1" dirty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599604" y="1142984"/>
            <a:ext cx="2972264" cy="3786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롱풀머신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 : 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노후준비를 앞당겨라 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9" name="오른쪽 화살표 48"/>
          <p:cNvSpPr/>
          <p:nvPr/>
        </p:nvSpPr>
        <p:spPr>
          <a:xfrm>
            <a:off x="2928926" y="2500306"/>
            <a:ext cx="785817" cy="396704"/>
          </a:xfrm>
          <a:prstGeom prst="rightArrow">
            <a:avLst>
              <a:gd name="adj1" fmla="val 29635"/>
              <a:gd name="adj2" fmla="val 47845"/>
            </a:avLst>
          </a:prstGeom>
          <a:solidFill>
            <a:srgbClr val="F7315B">
              <a:alpha val="65882"/>
            </a:srgbClr>
          </a:soli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2844" y="1071546"/>
          <a:ext cx="8858312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51"/>
                <a:gridCol w="798113"/>
                <a:gridCol w="622529"/>
                <a:gridCol w="622529"/>
                <a:gridCol w="622529"/>
                <a:gridCol w="622529"/>
                <a:gridCol w="622529"/>
                <a:gridCol w="622529"/>
                <a:gridCol w="622529"/>
                <a:gridCol w="622529"/>
                <a:gridCol w="622529"/>
                <a:gridCol w="622529"/>
                <a:gridCol w="622529"/>
                <a:gridCol w="622529"/>
              </a:tblGrid>
              <a:tr h="35194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2013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rgbClr val="AA5A6B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97630" marR="97630" marT="48815" marB="4881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1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2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3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4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5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6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7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8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9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10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11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12</a:t>
                      </a:r>
                      <a:r>
                        <a:rPr lang="ko-KR" altLang="en-US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latin typeface="-윤고딕330" pitchFamily="18" charset="-127"/>
                          <a:ea typeface="-윤고딕330" pitchFamily="18" charset="-127"/>
                        </a:rPr>
                        <a:t>월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2103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ATL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인터넷 </a:t>
                      </a:r>
                      <a:endParaRPr lang="en-US" altLang="ko-KR" sz="1100" b="1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err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티저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CEC"/>
                    </a:solidFill>
                  </a:tcPr>
                </a:tc>
              </a:tr>
              <a:tr h="312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TV</a:t>
                      </a:r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광고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인쇄광고</a:t>
                      </a:r>
                      <a:endParaRPr lang="en-US" altLang="ko-KR" sz="1100" b="1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(</a:t>
                      </a:r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옥외</a:t>
                      </a:r>
                      <a:r>
                        <a:rPr lang="en-US" altLang="ko-KR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)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인쇄광고</a:t>
                      </a:r>
                      <a:endParaRPr lang="en-US" altLang="ko-KR" sz="1100" b="1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(</a:t>
                      </a:r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잡지</a:t>
                      </a:r>
                      <a:r>
                        <a:rPr lang="en-US" altLang="ko-KR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)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BTL</a:t>
                      </a:r>
                      <a:endParaRPr lang="ko-KR" altLang="en-US" sz="12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SNS</a:t>
                      </a:r>
                    </a:p>
                    <a:p>
                      <a:pPr algn="ctr" latinLnBrk="1"/>
                      <a:r>
                        <a:rPr lang="ko-KR" altLang="en-US" sz="1100" b="1" dirty="0" err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트위터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SNS</a:t>
                      </a:r>
                    </a:p>
                    <a:p>
                      <a:pPr algn="ctr" latinLnBrk="1"/>
                      <a:r>
                        <a:rPr lang="ko-KR" altLang="en-US" sz="1100" b="1" dirty="0" err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페이스북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사내특강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CSR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21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길거리</a:t>
                      </a:r>
                      <a:endParaRPr lang="en-US" altLang="ko-KR" sz="1100" b="1" dirty="0" smtClean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  <a:alpha val="0"/>
                              </a:schemeClr>
                            </a:solidFill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프로모션</a:t>
                      </a:r>
                      <a:endParaRPr lang="ko-KR" altLang="en-US" sz="1100" b="1" dirty="0">
                        <a:ln>
                          <a:solidFill>
                            <a:schemeClr val="tx1">
                              <a:lumMod val="75000"/>
                              <a:lumOff val="25000"/>
                              <a:alpha val="0"/>
                            </a:schemeClr>
                          </a:solidFill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marL="137160" marR="137160" marT="137160" marB="1371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770" y="155501"/>
            <a:ext cx="2034724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04 Strategy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2400" b="1" dirty="0" smtClean="0">
                <a:ln>
                  <a:solidFill>
                    <a:schemeClr val="bg2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Scheduling</a:t>
            </a:r>
            <a:endParaRPr lang="ko-KR" altLang="en-US" sz="2400" b="1" dirty="0" smtClean="0">
              <a:ln>
                <a:solidFill>
                  <a:schemeClr val="bg2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64291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" name="타원 6"/>
          <p:cNvSpPr/>
          <p:nvPr/>
        </p:nvSpPr>
        <p:spPr>
          <a:xfrm>
            <a:off x="79531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" name="타원 7"/>
          <p:cNvSpPr/>
          <p:nvPr/>
        </p:nvSpPr>
        <p:spPr>
          <a:xfrm>
            <a:off x="92866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" name="타원 8"/>
          <p:cNvSpPr/>
          <p:nvPr/>
        </p:nvSpPr>
        <p:spPr>
          <a:xfrm>
            <a:off x="108106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" name="타원 9"/>
          <p:cNvSpPr/>
          <p:nvPr/>
        </p:nvSpPr>
        <p:spPr>
          <a:xfrm>
            <a:off x="121441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" name="타원 10"/>
          <p:cNvSpPr/>
          <p:nvPr/>
        </p:nvSpPr>
        <p:spPr>
          <a:xfrm>
            <a:off x="136681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2" name="타원 11"/>
          <p:cNvSpPr/>
          <p:nvPr/>
        </p:nvSpPr>
        <p:spPr>
          <a:xfrm>
            <a:off x="15001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3" name="타원 12"/>
          <p:cNvSpPr/>
          <p:nvPr/>
        </p:nvSpPr>
        <p:spPr>
          <a:xfrm>
            <a:off x="165256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4" name="타원 13"/>
          <p:cNvSpPr/>
          <p:nvPr/>
        </p:nvSpPr>
        <p:spPr>
          <a:xfrm>
            <a:off x="180211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5" name="타원 14"/>
          <p:cNvSpPr/>
          <p:nvPr/>
        </p:nvSpPr>
        <p:spPr>
          <a:xfrm>
            <a:off x="195451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1" name="오른쪽 화살표 20"/>
          <p:cNvSpPr/>
          <p:nvPr/>
        </p:nvSpPr>
        <p:spPr>
          <a:xfrm>
            <a:off x="1643042" y="1785926"/>
            <a:ext cx="864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2357422" y="2285993"/>
            <a:ext cx="1404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096562" y="2714620"/>
            <a:ext cx="1404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4739636" y="3357563"/>
            <a:ext cx="1692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6168396" y="2714620"/>
            <a:ext cx="1296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2857488" y="4572009"/>
            <a:ext cx="5976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2857488" y="5000637"/>
            <a:ext cx="1116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6572264" y="5000636"/>
            <a:ext cx="1116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2810810" y="5572141"/>
            <a:ext cx="3024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6594776" y="5572140"/>
            <a:ext cx="1692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3451504" y="6143644"/>
            <a:ext cx="1188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6598710" y="6143644"/>
            <a:ext cx="1188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1643042" y="4000504"/>
            <a:ext cx="7164000" cy="142875"/>
          </a:xfrm>
          <a:prstGeom prst="rightArrow">
            <a:avLst>
              <a:gd name="adj1" fmla="val 7303"/>
              <a:gd name="adj2" fmla="val 62729"/>
            </a:avLst>
          </a:prstGeom>
          <a:solidFill>
            <a:srgbClr val="BD95D5">
              <a:alpha val="75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내용 개체 틀 2"/>
          <p:cNvSpPr>
            <a:spLocks noGrp="1"/>
          </p:cNvSpPr>
          <p:nvPr>
            <p:ph idx="1"/>
          </p:nvPr>
        </p:nvSpPr>
        <p:spPr>
          <a:xfrm>
            <a:off x="3071802" y="2786058"/>
            <a:ext cx="1571604" cy="4286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1 (</a:t>
            </a:r>
            <a:r>
              <a:rPr lang="ko-KR" altLang="en-US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체크리스트</a:t>
            </a:r>
            <a:r>
              <a:rPr lang="en-US" altLang="ko-KR" sz="140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)</a:t>
            </a:r>
            <a:endParaRPr lang="en-US" altLang="ko-KR" sz="1400" dirty="0" smtClean="0">
              <a:ln>
                <a:solidFill>
                  <a:schemeClr val="accent4">
                    <a:lumMod val="20000"/>
                    <a:lumOff val="8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6143668" y="2786058"/>
            <a:ext cx="1571604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40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-윤고딕330" pitchFamily="18" charset="-127"/>
                <a:ea typeface="-윤고딕330" pitchFamily="18" charset="-127"/>
                <a:cs typeface="+mn-cs"/>
              </a:rPr>
              <a:t> (</a:t>
            </a:r>
            <a:r>
              <a:rPr lang="ko-KR" altLang="en-US" sz="1400" dirty="0" err="1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rPr>
              <a:t>버킷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-윤고딕330" pitchFamily="18" charset="-127"/>
                <a:ea typeface="-윤고딕330" pitchFamily="18" charset="-127"/>
                <a:cs typeface="+mn-cs"/>
              </a:rPr>
              <a:t>리스트</a:t>
            </a:r>
            <a:r>
              <a:rPr kumimoji="0" lang="en-US" altLang="ko-KR" sz="1400" b="0" i="0" u="none" strike="noStrike" kern="1200" cap="none" spc="0" normalizeH="0" baseline="0" noProof="0" dirty="0" smtClean="0">
                <a:ln>
                  <a:solidFill>
                    <a:schemeClr val="accent4">
                      <a:lumMod val="20000"/>
                      <a:lumOff val="80000"/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-윤고딕330" pitchFamily="18" charset="-127"/>
                <a:ea typeface="-윤고딕330" pitchFamily="18" charset="-127"/>
                <a:cs typeface="+mn-cs"/>
              </a:rPr>
              <a:t>)</a:t>
            </a:r>
            <a:endParaRPr kumimoji="0" lang="en-US" altLang="ko-KR" sz="1400" b="0" i="0" u="none" strike="noStrike" kern="1200" cap="none" spc="0" normalizeH="0" baseline="0" noProof="0" dirty="0" smtClean="0">
              <a:ln>
                <a:solidFill>
                  <a:schemeClr val="accent4">
                    <a:lumMod val="20000"/>
                    <a:lumOff val="8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-윤고딕330" pitchFamily="18" charset="-127"/>
              <a:ea typeface="-윤고딕330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770" y="155501"/>
            <a:ext cx="3558988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01 Situation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국민연금의 장점과 단점</a:t>
            </a:r>
          </a:p>
        </p:txBody>
      </p:sp>
      <p:sp>
        <p:nvSpPr>
          <p:cNvPr id="80" name="타원 79"/>
          <p:cNvSpPr/>
          <p:nvPr/>
        </p:nvSpPr>
        <p:spPr>
          <a:xfrm>
            <a:off x="28412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1" name="타원 80"/>
          <p:cNvSpPr/>
          <p:nvPr/>
        </p:nvSpPr>
        <p:spPr>
          <a:xfrm>
            <a:off x="29936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2" name="타원 81"/>
          <p:cNvSpPr/>
          <p:nvPr/>
        </p:nvSpPr>
        <p:spPr>
          <a:xfrm>
            <a:off x="31270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3" name="타원 82"/>
          <p:cNvSpPr/>
          <p:nvPr/>
        </p:nvSpPr>
        <p:spPr>
          <a:xfrm>
            <a:off x="32794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61" name="그룹 60"/>
          <p:cNvGrpSpPr/>
          <p:nvPr/>
        </p:nvGrpSpPr>
        <p:grpSpPr>
          <a:xfrm>
            <a:off x="571472" y="857232"/>
            <a:ext cx="2198383" cy="45719"/>
            <a:chOff x="3945253" y="382885"/>
            <a:chExt cx="2198383" cy="45719"/>
          </a:xfrm>
        </p:grpSpPr>
        <p:grpSp>
          <p:nvGrpSpPr>
            <p:cNvPr id="62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72" name="타원 7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63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64" name="타원 6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88" name="직사각형 87"/>
          <p:cNvSpPr/>
          <p:nvPr/>
        </p:nvSpPr>
        <p:spPr>
          <a:xfrm>
            <a:off x="6298211" y="1857364"/>
            <a:ext cx="228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사업장가입자 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수입의 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9%</a:t>
            </a:r>
          </a:p>
          <a:p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임의가입자 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전액 자비 부담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4451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8" name="타원 97"/>
          <p:cNvSpPr/>
          <p:nvPr/>
        </p:nvSpPr>
        <p:spPr>
          <a:xfrm>
            <a:off x="35975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3" name="타원 52"/>
          <p:cNvSpPr/>
          <p:nvPr/>
        </p:nvSpPr>
        <p:spPr>
          <a:xfrm>
            <a:off x="815290" y="1776639"/>
            <a:ext cx="1145330" cy="12216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6975" y="117685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-윤고딕330" pitchFamily="18" charset="-127"/>
                <a:ea typeface="-윤고딕330" pitchFamily="18" charset="-127"/>
              </a:rPr>
              <a:t>장 점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4459" y="2188897"/>
            <a:ext cx="129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강제성</a:t>
            </a:r>
            <a:endParaRPr lang="en-US" altLang="ko-KR" sz="2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815290" y="4830852"/>
            <a:ext cx="1145330" cy="12216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2579" y="5059918"/>
            <a:ext cx="1450751" cy="789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가입기간</a:t>
            </a:r>
            <a:endParaRPr lang="en-US" altLang="ko-KR" sz="1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비례한</a:t>
            </a:r>
            <a:endParaRPr lang="en-US" altLang="ko-KR" sz="1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수령액 인상</a:t>
            </a:r>
            <a:endParaRPr lang="en-US" altLang="ko-KR" sz="1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113330" y="2005705"/>
            <a:ext cx="1756172" cy="92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정규직 </a:t>
            </a:r>
            <a:r>
              <a:rPr lang="ko-KR" altLang="en-US" sz="16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가입률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94.6%</a:t>
            </a:r>
          </a:p>
          <a:p>
            <a:r>
              <a:rPr lang="ko-KR" altLang="en-US" sz="10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고용부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2011</a:t>
            </a:r>
            <a:endParaRPr lang="ko-KR" altLang="en-US" sz="1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113330" y="3532812"/>
            <a:ext cx="1985238" cy="888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매년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4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월 기준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전년도 소비자물가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상승률 반영</a:t>
            </a:r>
            <a:endParaRPr lang="en-US" altLang="ko-KR" sz="9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815290" y="3303746"/>
            <a:ext cx="1145330" cy="12216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579" y="3671338"/>
            <a:ext cx="145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물가상승률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반영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113330" y="5059918"/>
            <a:ext cx="22906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10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년 </a:t>
            </a:r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납부시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169,600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원 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30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년 </a:t>
            </a:r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납부시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468,170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원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월 수령액 약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3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배 인상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월 연금보험료 </a:t>
            </a:r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99,900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원 기준</a:t>
            </a:r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)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endParaRPr lang="en-US" altLang="ko-KR" sz="1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5014833" y="1776639"/>
            <a:ext cx="1145330" cy="12216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42649" y="2078438"/>
            <a:ext cx="129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경제적</a:t>
            </a:r>
            <a:endParaRPr lang="en-US" altLang="ko-KR" sz="20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부담</a:t>
            </a:r>
            <a:endParaRPr lang="en-US" altLang="ko-KR" sz="20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5014833" y="3286124"/>
            <a:ext cx="1145330" cy="12216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62122" y="3571876"/>
            <a:ext cx="1450751" cy="6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필요성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6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자각</a:t>
            </a:r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부족</a:t>
            </a:r>
            <a:endParaRPr lang="en-US" altLang="ko-KR" sz="16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6312873" y="3455908"/>
            <a:ext cx="2290660" cy="92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ea"/>
              </a:rPr>
              <a:t>“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가입 필요성 느끼지 못한다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”</a:t>
            </a:r>
          </a:p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49.1%</a:t>
            </a:r>
          </a:p>
          <a:p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국민연금 </a:t>
            </a:r>
            <a:r>
              <a:rPr lang="ko-KR" altLang="en-US" sz="10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미가입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이유</a:t>
            </a:r>
            <a:endParaRPr lang="en-US" altLang="ko-KR" sz="1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한국보건사회연구원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2009)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417415" y="110050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-윤고딕330" pitchFamily="18" charset="-127"/>
                <a:ea typeface="-윤고딕330" pitchFamily="18" charset="-127"/>
              </a:rPr>
              <a:t>단 점</a:t>
            </a:r>
            <a:endParaRPr lang="ko-KR" altLang="en-US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3" name="양쪽 대괄호 102"/>
          <p:cNvSpPr/>
          <p:nvPr/>
        </p:nvSpPr>
        <p:spPr>
          <a:xfrm>
            <a:off x="357158" y="1471218"/>
            <a:ext cx="4123188" cy="4886740"/>
          </a:xfrm>
          <a:prstGeom prst="bracketPair">
            <a:avLst>
              <a:gd name="adj" fmla="val 6830"/>
            </a:avLst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양쪽 대괄호 103"/>
          <p:cNvSpPr/>
          <p:nvPr/>
        </p:nvSpPr>
        <p:spPr>
          <a:xfrm>
            <a:off x="4709411" y="1471218"/>
            <a:ext cx="4123188" cy="4886740"/>
          </a:xfrm>
          <a:prstGeom prst="bracketPair">
            <a:avLst>
              <a:gd name="adj" fmla="val 6830"/>
            </a:avLst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6312873" y="5091743"/>
            <a:ext cx="2214304" cy="690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저조한 </a:t>
            </a:r>
            <a:r>
              <a:rPr lang="ko-KR" altLang="en-US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소득대체율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연금 고갈 우려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5014833" y="4786322"/>
            <a:ext cx="1145330" cy="122168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62122" y="5091743"/>
            <a:ext cx="145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안정성</a:t>
            </a:r>
            <a:endParaRPr lang="en-US" altLang="ko-KR" sz="20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불신</a:t>
            </a:r>
            <a:endParaRPr lang="en-US" altLang="ko-KR" sz="20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8C7DF"/>
            </a:gs>
            <a:gs pos="50000">
              <a:srgbClr val="DCD4E4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28794" y="2428868"/>
            <a:ext cx="972000" cy="64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None/>
            </a:pPr>
            <a:endParaRPr lang="ko-KR" altLang="en-US" sz="15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428868"/>
            <a:ext cx="1620000" cy="68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buNone/>
            </a:pPr>
            <a:endParaRPr lang="ko-KR" altLang="en-US" sz="1500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3" name="그림 2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6286520"/>
            <a:ext cx="1058398" cy="2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1753397"/>
            <a:ext cx="64684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2535 </a:t>
            </a:r>
            <a:r>
              <a:rPr lang="ko-KR" altLang="en-US" sz="44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그녀들</a:t>
            </a:r>
            <a:r>
              <a:rPr lang="en-US" altLang="ko-KR" sz="44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altLang="ko-KR" sz="44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  </a:t>
            </a:r>
            <a:r>
              <a:rPr lang="en-US" altLang="ko-KR" sz="54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 </a:t>
            </a:r>
            <a:r>
              <a:rPr lang="ko-KR" altLang="en-US" sz="60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빈틈</a:t>
            </a:r>
            <a:r>
              <a:rPr lang="ko-KR" altLang="en-US" sz="48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 </a:t>
            </a:r>
            <a:r>
              <a:rPr lang="ko-KR" altLang="en-US" sz="44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그리고 </a:t>
            </a:r>
            <a:r>
              <a:rPr lang="ko-KR" altLang="en-US" sz="60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노후행복</a:t>
            </a:r>
            <a:r>
              <a:rPr lang="ko-KR" altLang="en-US" sz="4400" b="1" dirty="0" smtClean="0">
                <a:ln>
                  <a:solidFill>
                    <a:schemeClr val="accent4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0500" sx="108000" sy="108000" algn="ctr" rotWithShape="0">
                    <a:schemeClr val="accent4">
                      <a:lumMod val="75000"/>
                      <a:alpha val="31000"/>
                    </a:schemeClr>
                  </a:outerShdw>
                </a:effectLst>
                <a:latin typeface="나눔손글씨 펜" charset="-127"/>
                <a:ea typeface="나눔손글씨 펜" charset="-127"/>
              </a:rPr>
              <a:t>을 함께 채우다</a:t>
            </a:r>
            <a:endParaRPr lang="en-US" altLang="ko-KR" sz="4400" b="1" dirty="0" smtClean="0">
              <a:ln>
                <a:solidFill>
                  <a:schemeClr val="accent4">
                    <a:lumMod val="40000"/>
                    <a:lumOff val="6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90500" sx="108000" sy="108000" algn="ctr" rotWithShape="0">
                  <a:schemeClr val="accent4">
                    <a:lumMod val="75000"/>
                    <a:alpha val="31000"/>
                  </a:schemeClr>
                </a:outerShdw>
              </a:effectLst>
              <a:latin typeface="나눔손글씨 펜" charset="-127"/>
              <a:ea typeface="나눔손글씨 펜" charset="-127"/>
            </a:endParaRPr>
          </a:p>
          <a:p>
            <a:pPr>
              <a:lnSpc>
                <a:spcPct val="90000"/>
              </a:lnSpc>
            </a:pPr>
            <a:endParaRPr lang="en-US" altLang="ko-KR" sz="4400" b="1" dirty="0" smtClean="0">
              <a:ln>
                <a:solidFill>
                  <a:schemeClr val="accent4">
                    <a:lumMod val="40000"/>
                    <a:lumOff val="6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90500" sx="108000" sy="108000" algn="ctr" rotWithShape="0">
                  <a:schemeClr val="accent4">
                    <a:lumMod val="75000"/>
                    <a:alpha val="31000"/>
                  </a:schemeClr>
                </a:outerShdw>
              </a:effectLst>
              <a:latin typeface="나눔손글씨 펜" charset="-127"/>
              <a:ea typeface="나눔손글씨 펜" charset="-127"/>
            </a:endParaRPr>
          </a:p>
          <a:p>
            <a:pPr>
              <a:lnSpc>
                <a:spcPct val="90000"/>
              </a:lnSpc>
            </a:pPr>
            <a:endParaRPr lang="en-US" altLang="ko-KR" sz="4400" b="1" dirty="0" smtClean="0">
              <a:ln>
                <a:solidFill>
                  <a:schemeClr val="accent4">
                    <a:lumMod val="40000"/>
                    <a:lumOff val="6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90500" sx="108000" sy="108000" algn="ctr" rotWithShape="0">
                  <a:schemeClr val="accent4">
                    <a:lumMod val="75000"/>
                    <a:alpha val="31000"/>
                  </a:schemeClr>
                </a:outerShdw>
              </a:effectLst>
              <a:latin typeface="나눔손글씨 펜" charset="-127"/>
              <a:ea typeface="나눔손글씨 펜" charset="-127"/>
            </a:endParaRPr>
          </a:p>
          <a:p>
            <a:pPr>
              <a:lnSpc>
                <a:spcPct val="90000"/>
              </a:lnSpc>
            </a:pPr>
            <a:endParaRPr lang="en-US" altLang="ko-KR" sz="4400" b="1" dirty="0" smtClean="0">
              <a:ln>
                <a:solidFill>
                  <a:schemeClr val="accent4">
                    <a:lumMod val="40000"/>
                    <a:lumOff val="6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90500" sx="108000" sy="108000" algn="ctr" rotWithShape="0">
                  <a:schemeClr val="accent4">
                    <a:lumMod val="75000"/>
                    <a:alpha val="31000"/>
                  </a:schemeClr>
                </a:outerShdw>
              </a:effectLst>
              <a:latin typeface="나눔손글씨 펜" charset="-127"/>
              <a:ea typeface="나눔손글씨 펜" charset="-127"/>
            </a:endParaRPr>
          </a:p>
          <a:p>
            <a:pPr>
              <a:lnSpc>
                <a:spcPct val="90000"/>
              </a:lnSpc>
            </a:pPr>
            <a:endParaRPr lang="ko-KR" altLang="en-US" sz="4400" b="1" dirty="0">
              <a:ln>
                <a:solidFill>
                  <a:schemeClr val="accent4">
                    <a:lumMod val="40000"/>
                    <a:lumOff val="6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90500" sx="108000" sy="108000" algn="ctr" rotWithShape="0">
                  <a:schemeClr val="accent4">
                    <a:lumMod val="75000"/>
                    <a:alpha val="31000"/>
                  </a:schemeClr>
                </a:outerShdw>
              </a:effectLst>
              <a:latin typeface="나눔손글씨 펜" charset="-127"/>
              <a:ea typeface="나눔손글씨 펜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왼쪽 중괄호 54"/>
          <p:cNvSpPr/>
          <p:nvPr/>
        </p:nvSpPr>
        <p:spPr>
          <a:xfrm rot="16200000">
            <a:off x="3714744" y="2071679"/>
            <a:ext cx="1857388" cy="5572164"/>
          </a:xfrm>
          <a:prstGeom prst="leftBrace">
            <a:avLst>
              <a:gd name="adj1" fmla="val 63640"/>
              <a:gd name="adj2" fmla="val 49997"/>
            </a:avLst>
          </a:prstGeom>
          <a:ln w="635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/>
          <p:cNvGrpSpPr/>
          <p:nvPr/>
        </p:nvGrpSpPr>
        <p:grpSpPr>
          <a:xfrm>
            <a:off x="5429256" y="3071811"/>
            <a:ext cx="1285884" cy="1019530"/>
            <a:chOff x="5426300" y="4786322"/>
            <a:chExt cx="1450751" cy="1221685"/>
          </a:xfrm>
        </p:grpSpPr>
        <p:sp>
          <p:nvSpPr>
            <p:cNvPr id="46" name="타원 45"/>
            <p:cNvSpPr/>
            <p:nvPr/>
          </p:nvSpPr>
          <p:spPr>
            <a:xfrm>
              <a:off x="5579012" y="4786322"/>
              <a:ext cx="1145330" cy="122168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26300" y="5091743"/>
              <a:ext cx="145075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안정성</a:t>
              </a:r>
              <a:endPara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pPr algn="ctr"/>
              <a:r>
                <a:rPr lang="ko-KR" altLang="en-US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불신</a:t>
              </a:r>
              <a:endPara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0770" y="155501"/>
            <a:ext cx="3558988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01 Situation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국민연금의 장점과 단점</a:t>
            </a:r>
          </a:p>
        </p:txBody>
      </p:sp>
      <p:sp>
        <p:nvSpPr>
          <p:cNvPr id="7" name="타원 6"/>
          <p:cNvSpPr/>
          <p:nvPr/>
        </p:nvSpPr>
        <p:spPr>
          <a:xfrm>
            <a:off x="28412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" name="타원 7"/>
          <p:cNvSpPr/>
          <p:nvPr/>
        </p:nvSpPr>
        <p:spPr>
          <a:xfrm>
            <a:off x="29936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" name="타원 8"/>
          <p:cNvSpPr/>
          <p:nvPr/>
        </p:nvSpPr>
        <p:spPr>
          <a:xfrm>
            <a:off x="31270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" name="타원 9"/>
          <p:cNvSpPr/>
          <p:nvPr/>
        </p:nvSpPr>
        <p:spPr>
          <a:xfrm>
            <a:off x="32794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11" name="그룹 10"/>
          <p:cNvGrpSpPr/>
          <p:nvPr/>
        </p:nvGrpSpPr>
        <p:grpSpPr>
          <a:xfrm>
            <a:off x="571472" y="857232"/>
            <a:ext cx="2198383" cy="45719"/>
            <a:chOff x="3945253" y="382885"/>
            <a:chExt cx="2198383" cy="45719"/>
          </a:xfrm>
        </p:grpSpPr>
        <p:grpSp>
          <p:nvGrpSpPr>
            <p:cNvPr id="12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22" name="타원 2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8" name="타원 2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9" name="타원 2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13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14" name="타원 1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30" name="타원 29"/>
          <p:cNvSpPr/>
          <p:nvPr/>
        </p:nvSpPr>
        <p:spPr>
          <a:xfrm>
            <a:off x="34451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1" name="타원 30"/>
          <p:cNvSpPr/>
          <p:nvPr/>
        </p:nvSpPr>
        <p:spPr>
          <a:xfrm>
            <a:off x="35975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48" name="그룹 47"/>
          <p:cNvGrpSpPr/>
          <p:nvPr/>
        </p:nvGrpSpPr>
        <p:grpSpPr>
          <a:xfrm rot="20774547">
            <a:off x="3852330" y="646321"/>
            <a:ext cx="1592763" cy="1419969"/>
            <a:chOff x="1989540" y="1652504"/>
            <a:chExt cx="1292516" cy="1221685"/>
          </a:xfrm>
        </p:grpSpPr>
        <p:sp>
          <p:nvSpPr>
            <p:cNvPr id="36" name="타원 35"/>
            <p:cNvSpPr/>
            <p:nvPr/>
          </p:nvSpPr>
          <p:spPr>
            <a:xfrm>
              <a:off x="2060370" y="1652504"/>
              <a:ext cx="1145330" cy="122168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825453">
              <a:off x="1989540" y="2044037"/>
              <a:ext cx="1292516" cy="503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강제성</a:t>
              </a:r>
              <a:endParaRPr lang="en-US" altLang="ko-KR" sz="3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2081881" y="1175313"/>
            <a:ext cx="1904571" cy="1828389"/>
            <a:chOff x="2535203" y="1587032"/>
            <a:chExt cx="1785950" cy="1714513"/>
          </a:xfrm>
        </p:grpSpPr>
        <p:sp>
          <p:nvSpPr>
            <p:cNvPr id="38" name="타원 37"/>
            <p:cNvSpPr/>
            <p:nvPr/>
          </p:nvSpPr>
          <p:spPr>
            <a:xfrm>
              <a:off x="2623244" y="1587032"/>
              <a:ext cx="1679818" cy="17145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60268">
              <a:off x="2535203" y="1906902"/>
              <a:ext cx="17859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가입기간</a:t>
              </a:r>
              <a:endParaRPr lang="en-US" altLang="ko-KR" sz="2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pPr algn="ctr"/>
              <a:r>
                <a:rPr lang="ko-KR" altLang="en-US" sz="22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비례한</a:t>
              </a:r>
              <a:endParaRPr lang="en-US" altLang="ko-KR" sz="2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pPr algn="ctr"/>
              <a:r>
                <a:rPr lang="ko-KR" altLang="en-US" sz="22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수령액 인상</a:t>
              </a:r>
              <a:endParaRPr lang="en-US" altLang="ko-KR" sz="2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 rot="20238074">
            <a:off x="2457236" y="3176129"/>
            <a:ext cx="1450751" cy="1167869"/>
            <a:chOff x="347265" y="4881080"/>
            <a:chExt cx="1450751" cy="1221685"/>
          </a:xfrm>
        </p:grpSpPr>
        <p:sp>
          <p:nvSpPr>
            <p:cNvPr id="40" name="타원 39"/>
            <p:cNvSpPr/>
            <p:nvPr/>
          </p:nvSpPr>
          <p:spPr>
            <a:xfrm>
              <a:off x="499976" y="4881080"/>
              <a:ext cx="1145330" cy="122168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7265" y="5248672"/>
              <a:ext cx="1450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물가상승률</a:t>
              </a:r>
              <a:endPara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pPr algn="ctr"/>
              <a:r>
                <a:rPr lang="ko-KR" altLang="en-US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반영</a:t>
              </a:r>
              <a:endPara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 rot="853517">
            <a:off x="5433441" y="1113493"/>
            <a:ext cx="1707604" cy="1558758"/>
            <a:chOff x="5328548" y="1822705"/>
            <a:chExt cx="1292516" cy="1221685"/>
          </a:xfrm>
        </p:grpSpPr>
        <p:sp>
          <p:nvSpPr>
            <p:cNvPr id="42" name="타원 41"/>
            <p:cNvSpPr/>
            <p:nvPr/>
          </p:nvSpPr>
          <p:spPr>
            <a:xfrm>
              <a:off x="5408139" y="1822705"/>
              <a:ext cx="1145331" cy="122168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28548" y="2105385"/>
              <a:ext cx="1292516" cy="880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경제적</a:t>
              </a:r>
              <a:endPara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pPr algn="ctr"/>
              <a:r>
                <a:rPr lang="ko-KR" altLang="en-US" sz="28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부담</a:t>
              </a:r>
              <a:endPara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pic>
        <p:nvPicPr>
          <p:cNvPr id="59" name="그림 58" descr="깔때기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000240"/>
            <a:ext cx="3429024" cy="3857651"/>
          </a:xfrm>
          <a:prstGeom prst="rect">
            <a:avLst/>
          </a:prstGeom>
        </p:spPr>
      </p:pic>
      <p:sp>
        <p:nvSpPr>
          <p:cNvPr id="44" name="타원 43"/>
          <p:cNvSpPr/>
          <p:nvPr/>
        </p:nvSpPr>
        <p:spPr>
          <a:xfrm rot="21143261">
            <a:off x="4875640" y="2071065"/>
            <a:ext cx="1145330" cy="1143008"/>
          </a:xfrm>
          <a:prstGeom prst="ellipse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143261">
            <a:off x="4731983" y="2338518"/>
            <a:ext cx="14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필요성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endParaRPr lang="en-US" altLang="ko-KR" sz="16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자각</a:t>
            </a:r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부족</a:t>
            </a:r>
            <a:endParaRPr lang="en-US" altLang="ko-KR" sz="16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714348" y="5786454"/>
            <a:ext cx="8001056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/>
                <a:latin typeface="-윤고딕330" pitchFamily="18" charset="-127"/>
                <a:ea typeface="-윤고딕330" pitchFamily="18" charset="-127"/>
              </a:rPr>
              <a:t>단점을 보완하고 장점을 효과적으로 부각시키는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/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현실적인 방안은 무엇일까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모서리가 둥근 직사각형 47"/>
          <p:cNvSpPr/>
          <p:nvPr/>
        </p:nvSpPr>
        <p:spPr>
          <a:xfrm>
            <a:off x="4786314" y="1316637"/>
            <a:ext cx="3571900" cy="3929090"/>
          </a:xfrm>
          <a:prstGeom prst="roundRect">
            <a:avLst>
              <a:gd name="adj" fmla="val 7033"/>
            </a:avLst>
          </a:prstGeom>
          <a:solidFill>
            <a:schemeClr val="bg1">
              <a:alpha val="21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571472" y="1316637"/>
            <a:ext cx="4000528" cy="3929090"/>
          </a:xfrm>
          <a:prstGeom prst="roundRect">
            <a:avLst>
              <a:gd name="adj" fmla="val 7033"/>
            </a:avLst>
          </a:prstGeom>
          <a:solidFill>
            <a:schemeClr val="bg1">
              <a:alpha val="21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20770" y="155501"/>
            <a:ext cx="5094172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01 Situation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연령별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성별 가입자 분석</a:t>
            </a:r>
          </a:p>
        </p:txBody>
      </p:sp>
      <p:sp>
        <p:nvSpPr>
          <p:cNvPr id="80" name="타원 79"/>
          <p:cNvSpPr/>
          <p:nvPr/>
        </p:nvSpPr>
        <p:spPr>
          <a:xfrm>
            <a:off x="28412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1" name="타원 80"/>
          <p:cNvSpPr/>
          <p:nvPr/>
        </p:nvSpPr>
        <p:spPr>
          <a:xfrm>
            <a:off x="29936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2" name="타원 81"/>
          <p:cNvSpPr/>
          <p:nvPr/>
        </p:nvSpPr>
        <p:spPr>
          <a:xfrm>
            <a:off x="31270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3" name="타원 82"/>
          <p:cNvSpPr/>
          <p:nvPr/>
        </p:nvSpPr>
        <p:spPr>
          <a:xfrm>
            <a:off x="32794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2" name="그룹 60"/>
          <p:cNvGrpSpPr/>
          <p:nvPr/>
        </p:nvGrpSpPr>
        <p:grpSpPr>
          <a:xfrm>
            <a:off x="571472" y="857232"/>
            <a:ext cx="2198383" cy="45719"/>
            <a:chOff x="3945253" y="382885"/>
            <a:chExt cx="2198383" cy="45719"/>
          </a:xfrm>
        </p:grpSpPr>
        <p:grpSp>
          <p:nvGrpSpPr>
            <p:cNvPr id="3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72" name="타원 7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4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64" name="타원 6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97" name="타원 96"/>
          <p:cNvSpPr/>
          <p:nvPr/>
        </p:nvSpPr>
        <p:spPr>
          <a:xfrm>
            <a:off x="34451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8" name="타원 97"/>
          <p:cNvSpPr/>
          <p:nvPr/>
        </p:nvSpPr>
        <p:spPr>
          <a:xfrm>
            <a:off x="35975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aphicFrame>
        <p:nvGraphicFramePr>
          <p:cNvPr id="33" name="차트 32"/>
          <p:cNvGraphicFramePr/>
          <p:nvPr/>
        </p:nvGraphicFramePr>
        <p:xfrm>
          <a:off x="4857752" y="1888141"/>
          <a:ext cx="3357586" cy="276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3" name="그룹 42"/>
          <p:cNvGrpSpPr/>
          <p:nvPr/>
        </p:nvGrpSpPr>
        <p:grpSpPr>
          <a:xfrm>
            <a:off x="285720" y="1727558"/>
            <a:ext cx="3904933" cy="2946666"/>
            <a:chOff x="-214346" y="1849028"/>
            <a:chExt cx="4286280" cy="3253674"/>
          </a:xfrm>
        </p:grpSpPr>
        <p:grpSp>
          <p:nvGrpSpPr>
            <p:cNvPr id="32" name="그룹 31"/>
            <p:cNvGrpSpPr/>
            <p:nvPr/>
          </p:nvGrpSpPr>
          <p:grpSpPr>
            <a:xfrm>
              <a:off x="-214346" y="1849028"/>
              <a:ext cx="4286280" cy="3253674"/>
              <a:chOff x="-142908" y="1142984"/>
              <a:chExt cx="4286280" cy="3253674"/>
            </a:xfrm>
          </p:grpSpPr>
          <p:graphicFrame>
            <p:nvGraphicFramePr>
              <p:cNvPr id="57" name="차트 56"/>
              <p:cNvGraphicFramePr/>
              <p:nvPr/>
            </p:nvGraphicFramePr>
            <p:xfrm>
              <a:off x="-142908" y="1214422"/>
              <a:ext cx="4286248" cy="31822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8" name="직사각형 57"/>
              <p:cNvSpPr/>
              <p:nvPr/>
            </p:nvSpPr>
            <p:spPr>
              <a:xfrm>
                <a:off x="571440" y="1142984"/>
                <a:ext cx="785818" cy="243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9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단위</a:t>
                </a:r>
                <a:r>
                  <a:rPr lang="en-US" altLang="ko-KR" sz="9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=</a:t>
                </a:r>
                <a:r>
                  <a:rPr lang="ko-KR" altLang="en-US" sz="9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천 명</a:t>
                </a:r>
                <a:endPara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3357554" y="4071942"/>
                <a:ext cx="78581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9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-윤고딕320" pitchFamily="18" charset="-127"/>
                    <a:ea typeface="-윤고딕320" pitchFamily="18" charset="-127"/>
                  </a:rPr>
                  <a:t>연령</a:t>
                </a:r>
                <a:endPara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-윤고딕320" pitchFamily="18" charset="-127"/>
                  <a:ea typeface="-윤고딕320" pitchFamily="18" charset="-127"/>
                </a:endParaRPr>
              </a:p>
            </p:txBody>
          </p:sp>
        </p:grpSp>
        <p:sp>
          <p:nvSpPr>
            <p:cNvPr id="40" name="자유형 39"/>
            <p:cNvSpPr/>
            <p:nvPr/>
          </p:nvSpPr>
          <p:spPr>
            <a:xfrm>
              <a:off x="1040286" y="3245314"/>
              <a:ext cx="2571768" cy="639452"/>
            </a:xfrm>
            <a:custGeom>
              <a:avLst/>
              <a:gdLst>
                <a:gd name="connsiteX0" fmla="*/ 0 w 2394408"/>
                <a:gd name="connsiteY0" fmla="*/ 639452 h 639452"/>
                <a:gd name="connsiteX1" fmla="*/ 707010 w 2394408"/>
                <a:gd name="connsiteY1" fmla="*/ 54990 h 639452"/>
                <a:gd name="connsiteX2" fmla="*/ 1451728 w 2394408"/>
                <a:gd name="connsiteY2" fmla="*/ 309514 h 639452"/>
                <a:gd name="connsiteX3" fmla="*/ 1687398 w 2394408"/>
                <a:gd name="connsiteY3" fmla="*/ 309514 h 639452"/>
                <a:gd name="connsiteX4" fmla="*/ 2177592 w 2394408"/>
                <a:gd name="connsiteY4" fmla="*/ 120978 h 639452"/>
                <a:gd name="connsiteX5" fmla="*/ 2394408 w 2394408"/>
                <a:gd name="connsiteY5" fmla="*/ 102124 h 63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4408" h="639452">
                  <a:moveTo>
                    <a:pt x="0" y="639452"/>
                  </a:moveTo>
                  <a:cubicBezTo>
                    <a:pt x="232527" y="374716"/>
                    <a:pt x="465055" y="109980"/>
                    <a:pt x="707010" y="54990"/>
                  </a:cubicBezTo>
                  <a:cubicBezTo>
                    <a:pt x="948965" y="0"/>
                    <a:pt x="1288330" y="267093"/>
                    <a:pt x="1451728" y="309514"/>
                  </a:cubicBezTo>
                  <a:cubicBezTo>
                    <a:pt x="1615126" y="351935"/>
                    <a:pt x="1566421" y="340937"/>
                    <a:pt x="1687398" y="309514"/>
                  </a:cubicBezTo>
                  <a:cubicBezTo>
                    <a:pt x="1808375" y="278091"/>
                    <a:pt x="2059757" y="155543"/>
                    <a:pt x="2177592" y="120978"/>
                  </a:cubicBezTo>
                  <a:cubicBezTo>
                    <a:pt x="2295427" y="86413"/>
                    <a:pt x="2290713" y="48705"/>
                    <a:pt x="2394408" y="102124"/>
                  </a:cubicBezTo>
                </a:path>
              </a:pathLst>
            </a:custGeom>
            <a:ln w="22225">
              <a:solidFill>
                <a:srgbClr val="9900CC"/>
              </a:solidFill>
              <a:prstDash val="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1428728" y="1388075"/>
            <a:ext cx="235745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연령별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성별 가입자 현황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국민연금통계연보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2010)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5429256" y="1388075"/>
            <a:ext cx="235745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연령대별 여성 고용률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통계청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2011)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928662" y="5579763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여성의 국민연금 탈퇴시점과 경력단절시점의</a:t>
            </a:r>
            <a:r>
              <a:rPr lang="en-US" altLang="ko-KR" sz="2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2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일치</a:t>
            </a:r>
            <a:endParaRPr lang="en-US" altLang="ko-KR" sz="2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71472" y="4607980"/>
            <a:ext cx="407196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여성</a:t>
            </a: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남성과 달리 </a:t>
            </a:r>
            <a:r>
              <a:rPr lang="en-US" altLang="ko-KR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30</a:t>
            </a:r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대 </a:t>
            </a:r>
            <a:r>
              <a:rPr lang="ko-KR" altLang="en-US" sz="140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초중반</a:t>
            </a:r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가입자 감소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30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 후반부터 서서히 증가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714876" y="4602785"/>
            <a:ext cx="385765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30</a:t>
            </a:r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대 </a:t>
            </a:r>
            <a:r>
              <a:rPr lang="ko-KR" altLang="en-US" sz="1400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초중반</a:t>
            </a:r>
            <a:r>
              <a:rPr lang="ko-KR" altLang="en-US" sz="14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을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-윤고딕320" pitchFamily="18" charset="-127"/>
                <a:ea typeface="-윤고딕320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기점으로 나타나는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여성의 경력단절 현상</a:t>
            </a:r>
            <a:endParaRPr lang="en-US" altLang="ko-KR" sz="1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45" name="오른쪽 화살표 44"/>
          <p:cNvSpPr/>
          <p:nvPr/>
        </p:nvSpPr>
        <p:spPr>
          <a:xfrm>
            <a:off x="4429124" y="3102587"/>
            <a:ext cx="500066" cy="428628"/>
          </a:xfrm>
          <a:prstGeom prst="rightArrow">
            <a:avLst>
              <a:gd name="adj1" fmla="val 37071"/>
              <a:gd name="adj2" fmla="val 47845"/>
            </a:avLst>
          </a:prstGeom>
          <a:solidFill>
            <a:srgbClr val="BD95D5">
              <a:alpha val="75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6072198" y="2316769"/>
            <a:ext cx="614367" cy="614367"/>
          </a:xfrm>
          <a:prstGeom prst="ellipse">
            <a:avLst/>
          </a:prstGeom>
          <a:solidFill>
            <a:schemeClr val="bg1">
              <a:alpha val="1000"/>
            </a:schemeClr>
          </a:solidFill>
          <a:ln w="12700">
            <a:solidFill>
              <a:srgbClr val="9900CC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2643174" y="2959711"/>
            <a:ext cx="614367" cy="614367"/>
          </a:xfrm>
          <a:prstGeom prst="ellipse">
            <a:avLst/>
          </a:prstGeom>
          <a:solidFill>
            <a:schemeClr val="bg1">
              <a:alpha val="1000"/>
            </a:schemeClr>
          </a:solidFill>
          <a:ln w="12700">
            <a:solidFill>
              <a:srgbClr val="9900CC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0"/>
          <p:cNvGrpSpPr/>
          <p:nvPr/>
        </p:nvGrpSpPr>
        <p:grpSpPr>
          <a:xfrm>
            <a:off x="571472" y="857232"/>
            <a:ext cx="2198383" cy="45719"/>
            <a:chOff x="3945253" y="382885"/>
            <a:chExt cx="2198383" cy="45719"/>
          </a:xfrm>
        </p:grpSpPr>
        <p:grpSp>
          <p:nvGrpSpPr>
            <p:cNvPr id="3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72" name="타원 7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4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64" name="타원 6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40" name="모서리가 둥근 직사각형 39"/>
          <p:cNvSpPr/>
          <p:nvPr/>
        </p:nvSpPr>
        <p:spPr>
          <a:xfrm>
            <a:off x="642910" y="1285860"/>
            <a:ext cx="7643866" cy="3643338"/>
          </a:xfrm>
          <a:prstGeom prst="roundRect">
            <a:avLst>
              <a:gd name="adj" fmla="val 7033"/>
            </a:avLst>
          </a:prstGeom>
          <a:solidFill>
            <a:schemeClr val="bg1">
              <a:alpha val="21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20770" y="155501"/>
            <a:ext cx="3842719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01 Situation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임의가입을 시작하는 시기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142844" y="5237821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이후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필요성을 깨닫고 </a:t>
            </a:r>
            <a:r>
              <a:rPr lang="ko-KR" altLang="en-US" sz="20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입의가입을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 시작하는 </a:t>
            </a:r>
            <a:endParaRPr lang="en-US" altLang="ko-KR" sz="2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857224" y="2000240"/>
            <a:ext cx="3286148" cy="2928958"/>
            <a:chOff x="1285852" y="1643050"/>
            <a:chExt cx="3286148" cy="2928958"/>
          </a:xfrm>
        </p:grpSpPr>
        <p:graphicFrame>
          <p:nvGraphicFramePr>
            <p:cNvPr id="43" name="차트 42"/>
            <p:cNvGraphicFramePr/>
            <p:nvPr/>
          </p:nvGraphicFramePr>
          <p:xfrm>
            <a:off x="1285852" y="1801334"/>
            <a:ext cx="3286148" cy="2770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2" name="직사각형 31"/>
            <p:cNvSpPr/>
            <p:nvPr/>
          </p:nvSpPr>
          <p:spPr>
            <a:xfrm>
              <a:off x="1285852" y="1643050"/>
              <a:ext cx="78581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단위</a:t>
              </a:r>
              <a:r>
                <a:rPr lang="en-US" altLang="ko-KR" sz="9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=</a:t>
              </a:r>
              <a:r>
                <a:rPr lang="ko-KR" altLang="en-US" sz="90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-윤고딕320" pitchFamily="18" charset="-127"/>
                  <a:ea typeface="-윤고딕320" pitchFamily="18" charset="-127"/>
                </a:rPr>
                <a:t>명</a:t>
              </a:r>
              <a:endParaRPr lang="ko-KR" altLang="en-US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-윤고딕320" pitchFamily="18" charset="-127"/>
                <a:ea typeface="-윤고딕320" pitchFamily="18" charset="-127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928662" y="1500174"/>
            <a:ext cx="350046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 임의가입자 통계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국민연금공단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2012)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4572000" y="2214554"/>
            <a:ext cx="392909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j-lt"/>
                <a:ea typeface="-윤고딕330" pitchFamily="18" charset="-127"/>
              </a:rPr>
              <a:t>“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지난해 자발적 신규 임의가입자를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분석한 결과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40-50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대가 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84%</a:t>
            </a:r>
          </a:p>
          <a:p>
            <a:pPr>
              <a:lnSpc>
                <a:spcPct val="110000"/>
              </a:lnSpc>
            </a:pP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여성이 신규 임의가입자의 </a:t>
            </a: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81% </a:t>
            </a:r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ea"/>
              </a:rPr>
              <a:t>”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5072066" y="3392885"/>
            <a:ext cx="2928958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20" pitchFamily="18" charset="-127"/>
                <a:ea typeface="-윤고딕320" pitchFamily="18" charset="-127"/>
              </a:rPr>
              <a:t>- 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20" pitchFamily="18" charset="-127"/>
                <a:ea typeface="-윤고딕320" pitchFamily="18" charset="-127"/>
              </a:rPr>
              <a:t>조성규 국민연금공단 연금설계지원부 부장</a:t>
            </a:r>
            <a:endParaRPr lang="en-US" altLang="ko-KR" sz="11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r">
              <a:lnSpc>
                <a:spcPct val="110000"/>
              </a:lnSpc>
            </a:pPr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20" pitchFamily="18" charset="-127"/>
                <a:ea typeface="-윤고딕320" pitchFamily="18" charset="-127"/>
              </a:rPr>
              <a:t>(</a:t>
            </a:r>
            <a:r>
              <a:rPr lang="ko-KR" altLang="en-US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20" pitchFamily="18" charset="-127"/>
                <a:ea typeface="-윤고딕320" pitchFamily="18" charset="-127"/>
              </a:rPr>
              <a:t>연합뉴스 인터뷰</a:t>
            </a:r>
            <a:r>
              <a:rPr lang="en-US" altLang="ko-KR" sz="1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-윤고딕320" pitchFamily="18" charset="-127"/>
                <a:ea typeface="-윤고딕320" pitchFamily="18" charset="-127"/>
              </a:rPr>
              <a:t>, 2012)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41" name="오른쪽 중괄호 40"/>
          <p:cNvSpPr/>
          <p:nvPr/>
        </p:nvSpPr>
        <p:spPr>
          <a:xfrm>
            <a:off x="4357686" y="1785926"/>
            <a:ext cx="285752" cy="2714644"/>
          </a:xfrm>
          <a:prstGeom prst="rightBrace">
            <a:avLst>
              <a:gd name="adj1" fmla="val 63282"/>
              <a:gd name="adj2" fmla="val 49660"/>
            </a:avLst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5098988" y="5517079"/>
            <a:ext cx="3259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40-50</a:t>
            </a:r>
            <a:r>
              <a:rPr lang="ko-KR" altLang="en-US" sz="4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대 여성</a:t>
            </a:r>
            <a:endParaRPr lang="en-US" altLang="ko-KR" sz="40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292892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0" name="타원 49"/>
          <p:cNvSpPr/>
          <p:nvPr/>
        </p:nvSpPr>
        <p:spPr>
          <a:xfrm>
            <a:off x="306227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1" name="타원 50"/>
          <p:cNvSpPr/>
          <p:nvPr/>
        </p:nvSpPr>
        <p:spPr>
          <a:xfrm>
            <a:off x="321467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2" name="타원 51"/>
          <p:cNvSpPr/>
          <p:nvPr/>
        </p:nvSpPr>
        <p:spPr>
          <a:xfrm>
            <a:off x="338042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3" name="타원 52"/>
          <p:cNvSpPr/>
          <p:nvPr/>
        </p:nvSpPr>
        <p:spPr>
          <a:xfrm>
            <a:off x="353282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4" name="타원 53"/>
          <p:cNvSpPr/>
          <p:nvPr/>
        </p:nvSpPr>
        <p:spPr>
          <a:xfrm>
            <a:off x="371474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5" name="타원 54"/>
          <p:cNvSpPr/>
          <p:nvPr/>
        </p:nvSpPr>
        <p:spPr>
          <a:xfrm>
            <a:off x="386714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모서리가 둥근 직사각형 107"/>
          <p:cNvSpPr/>
          <p:nvPr/>
        </p:nvSpPr>
        <p:spPr>
          <a:xfrm>
            <a:off x="5715008" y="1849230"/>
            <a:ext cx="1075142" cy="2534263"/>
          </a:xfrm>
          <a:prstGeom prst="roundRect">
            <a:avLst>
              <a:gd name="adj" fmla="val 12049"/>
            </a:avLst>
          </a:prstGeom>
          <a:solidFill>
            <a:schemeClr val="bg1">
              <a:alpha val="19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6854444" y="1849230"/>
            <a:ext cx="1075142" cy="2534263"/>
          </a:xfrm>
          <a:prstGeom prst="roundRect">
            <a:avLst>
              <a:gd name="adj" fmla="val 12049"/>
            </a:avLst>
          </a:prstGeom>
          <a:solidFill>
            <a:schemeClr val="bg1">
              <a:alpha val="19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6854444" y="4454931"/>
            <a:ext cx="1075142" cy="438152"/>
          </a:xfrm>
          <a:prstGeom prst="roundRect">
            <a:avLst>
              <a:gd name="adj" fmla="val 1204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은퇴생활기</a:t>
            </a:r>
            <a:endParaRPr lang="ko-KR" altLang="en-US" sz="1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4572000" y="1849230"/>
            <a:ext cx="1075142" cy="2534263"/>
          </a:xfrm>
          <a:prstGeom prst="roundRect">
            <a:avLst>
              <a:gd name="adj" fmla="val 12049"/>
            </a:avLst>
          </a:prstGeom>
          <a:solidFill>
            <a:schemeClr val="bg1">
              <a:alpha val="19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3428992" y="1849230"/>
            <a:ext cx="1075142" cy="2534263"/>
          </a:xfrm>
          <a:prstGeom prst="roundRect">
            <a:avLst>
              <a:gd name="adj" fmla="val 12049"/>
            </a:avLst>
          </a:prstGeom>
          <a:solidFill>
            <a:schemeClr val="bg1">
              <a:alpha val="19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20770" y="155501"/>
            <a:ext cx="4214615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01 Situation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그러나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지출곡선을 살펴보면</a:t>
            </a:r>
          </a:p>
        </p:txBody>
      </p:sp>
      <p:sp>
        <p:nvSpPr>
          <p:cNvPr id="80" name="타원 79"/>
          <p:cNvSpPr/>
          <p:nvPr/>
        </p:nvSpPr>
        <p:spPr>
          <a:xfrm>
            <a:off x="28412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1" name="타원 80"/>
          <p:cNvSpPr/>
          <p:nvPr/>
        </p:nvSpPr>
        <p:spPr>
          <a:xfrm>
            <a:off x="29936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2" name="그룹 60"/>
          <p:cNvGrpSpPr/>
          <p:nvPr/>
        </p:nvGrpSpPr>
        <p:grpSpPr>
          <a:xfrm>
            <a:off x="571472" y="857232"/>
            <a:ext cx="2198383" cy="45719"/>
            <a:chOff x="3945253" y="382885"/>
            <a:chExt cx="2198383" cy="45719"/>
          </a:xfrm>
        </p:grpSpPr>
        <p:grpSp>
          <p:nvGrpSpPr>
            <p:cNvPr id="3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72" name="타원 7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4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64" name="타원 6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44" name="직사각형 43"/>
          <p:cNvSpPr/>
          <p:nvPr/>
        </p:nvSpPr>
        <p:spPr>
          <a:xfrm>
            <a:off x="500034" y="5445641"/>
            <a:ext cx="7572428" cy="62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ko-KR" altLang="en-US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경제적 부담이 커지는 시기</a:t>
            </a:r>
            <a:r>
              <a:rPr lang="en-US" altLang="ko-KR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, 4050</a:t>
            </a: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142976" y="1858754"/>
            <a:ext cx="1075142" cy="2534263"/>
          </a:xfrm>
          <a:prstGeom prst="roundRect">
            <a:avLst>
              <a:gd name="adj" fmla="val 12049"/>
            </a:avLst>
          </a:prstGeom>
          <a:solidFill>
            <a:schemeClr val="bg1">
              <a:alpha val="19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2294914" y="1858754"/>
            <a:ext cx="1075142" cy="2534263"/>
          </a:xfrm>
          <a:prstGeom prst="roundRect">
            <a:avLst>
              <a:gd name="adj" fmla="val 12049"/>
            </a:avLst>
          </a:prstGeom>
          <a:solidFill>
            <a:schemeClr val="bg1">
              <a:alpha val="19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2287236" y="1249745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02</a:t>
            </a:r>
          </a:p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30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대 </a:t>
            </a:r>
            <a:r>
              <a:rPr lang="ko-KR" altLang="en-US" sz="12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초중반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5501" y="1259983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01</a:t>
            </a:r>
          </a:p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20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대 후반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19711" y="1249745"/>
            <a:ext cx="835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03</a:t>
            </a:r>
          </a:p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30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대 후반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09857" y="1249745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04</a:t>
            </a:r>
          </a:p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40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대 </a:t>
            </a:r>
            <a:r>
              <a:rPr lang="ko-KR" altLang="en-US" sz="12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중후반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61795" y="1249745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05</a:t>
            </a:r>
          </a:p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50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대 </a:t>
            </a:r>
            <a:r>
              <a:rPr lang="ko-KR" altLang="en-US" sz="12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초중반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6578" y="1249745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06</a:t>
            </a:r>
          </a:p>
          <a:p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50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대 후반 이후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8" name="자유형 47"/>
          <p:cNvSpPr/>
          <p:nvPr/>
        </p:nvSpPr>
        <p:spPr>
          <a:xfrm>
            <a:off x="1142976" y="2242733"/>
            <a:ext cx="6786610" cy="1382325"/>
          </a:xfrm>
          <a:custGeom>
            <a:avLst/>
            <a:gdLst>
              <a:gd name="connsiteX0" fmla="*/ 0 w 6705600"/>
              <a:gd name="connsiteY0" fmla="*/ 1336194 h 1336194"/>
              <a:gd name="connsiteX1" fmla="*/ 1302327 w 6705600"/>
              <a:gd name="connsiteY1" fmla="*/ 708121 h 1336194"/>
              <a:gd name="connsiteX2" fmla="*/ 2826327 w 6705600"/>
              <a:gd name="connsiteY2" fmla="*/ 218594 h 1336194"/>
              <a:gd name="connsiteX3" fmla="*/ 4276436 w 6705600"/>
              <a:gd name="connsiteY3" fmla="*/ 24630 h 1336194"/>
              <a:gd name="connsiteX4" fmla="*/ 5624945 w 6705600"/>
              <a:gd name="connsiteY4" fmla="*/ 366376 h 1336194"/>
              <a:gd name="connsiteX5" fmla="*/ 6705600 w 6705600"/>
              <a:gd name="connsiteY5" fmla="*/ 1077576 h 133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5600" h="1336194">
                <a:moveTo>
                  <a:pt x="0" y="1336194"/>
                </a:moveTo>
                <a:cubicBezTo>
                  <a:pt x="415636" y="1115291"/>
                  <a:pt x="831273" y="894388"/>
                  <a:pt x="1302327" y="708121"/>
                </a:cubicBezTo>
                <a:cubicBezTo>
                  <a:pt x="1773381" y="521854"/>
                  <a:pt x="2330642" y="332509"/>
                  <a:pt x="2826327" y="218594"/>
                </a:cubicBezTo>
                <a:cubicBezTo>
                  <a:pt x="3322012" y="104679"/>
                  <a:pt x="3810000" y="0"/>
                  <a:pt x="4276436" y="24630"/>
                </a:cubicBezTo>
                <a:cubicBezTo>
                  <a:pt x="4742872" y="49260"/>
                  <a:pt x="5220084" y="190885"/>
                  <a:pt x="5624945" y="366376"/>
                </a:cubicBezTo>
                <a:cubicBezTo>
                  <a:pt x="6029806" y="541867"/>
                  <a:pt x="6671733" y="946728"/>
                  <a:pt x="6705600" y="1077576"/>
                </a:cubicBezTo>
              </a:path>
            </a:pathLst>
          </a:custGeom>
          <a:ln w="158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자유형 54"/>
          <p:cNvSpPr/>
          <p:nvPr/>
        </p:nvSpPr>
        <p:spPr>
          <a:xfrm>
            <a:off x="1142977" y="2319529"/>
            <a:ext cx="6786609" cy="1304019"/>
          </a:xfrm>
          <a:custGeom>
            <a:avLst/>
            <a:gdLst>
              <a:gd name="connsiteX0" fmla="*/ 0 w 6391564"/>
              <a:gd name="connsiteY0" fmla="*/ 1005223 h 1213041"/>
              <a:gd name="connsiteX1" fmla="*/ 581891 w 6391564"/>
              <a:gd name="connsiteY1" fmla="*/ 1134532 h 1213041"/>
              <a:gd name="connsiteX2" fmla="*/ 2050473 w 6391564"/>
              <a:gd name="connsiteY2" fmla="*/ 534169 h 1213041"/>
              <a:gd name="connsiteX3" fmla="*/ 3814618 w 6391564"/>
              <a:gd name="connsiteY3" fmla="*/ 72351 h 1213041"/>
              <a:gd name="connsiteX4" fmla="*/ 5181600 w 6391564"/>
              <a:gd name="connsiteY4" fmla="*/ 100060 h 1213041"/>
              <a:gd name="connsiteX5" fmla="*/ 6040582 w 6391564"/>
              <a:gd name="connsiteY5" fmla="*/ 469514 h 1213041"/>
              <a:gd name="connsiteX6" fmla="*/ 6391564 w 6391564"/>
              <a:gd name="connsiteY6" fmla="*/ 709660 h 121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1564" h="1213041">
                <a:moveTo>
                  <a:pt x="0" y="1005223"/>
                </a:moveTo>
                <a:cubicBezTo>
                  <a:pt x="120073" y="1109132"/>
                  <a:pt x="240146" y="1213041"/>
                  <a:pt x="581891" y="1134532"/>
                </a:cubicBezTo>
                <a:cubicBezTo>
                  <a:pt x="923636" y="1056023"/>
                  <a:pt x="1511685" y="711199"/>
                  <a:pt x="2050473" y="534169"/>
                </a:cubicBezTo>
                <a:cubicBezTo>
                  <a:pt x="2589261" y="357139"/>
                  <a:pt x="3292764" y="144702"/>
                  <a:pt x="3814618" y="72351"/>
                </a:cubicBezTo>
                <a:cubicBezTo>
                  <a:pt x="4336472" y="0"/>
                  <a:pt x="4810606" y="33866"/>
                  <a:pt x="5181600" y="100060"/>
                </a:cubicBezTo>
                <a:cubicBezTo>
                  <a:pt x="5552594" y="166254"/>
                  <a:pt x="5838921" y="367914"/>
                  <a:pt x="6040582" y="469514"/>
                </a:cubicBezTo>
                <a:cubicBezTo>
                  <a:pt x="6242243" y="571114"/>
                  <a:pt x="6316903" y="640387"/>
                  <a:pt x="6391564" y="709660"/>
                </a:cubicBezTo>
              </a:path>
            </a:pathLst>
          </a:cu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5357818" y="2089142"/>
            <a:ext cx="1285884" cy="614367"/>
          </a:xfrm>
          <a:prstGeom prst="ellipse">
            <a:avLst/>
          </a:prstGeom>
          <a:solidFill>
            <a:schemeClr val="bg1">
              <a:alpha val="1000"/>
            </a:schemeClr>
          </a:solidFill>
          <a:ln w="12700">
            <a:solidFill>
              <a:srgbClr val="9900CC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1299004" y="3671045"/>
            <a:ext cx="80022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결혼자금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주택마련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대출</a:t>
            </a:r>
            <a:endParaRPr lang="ko-KR" altLang="en-US" sz="1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16480" y="3444300"/>
            <a:ext cx="8691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주택마련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자녀양육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보장자산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은퇴</a:t>
            </a:r>
            <a:r>
              <a:rPr lang="en-US" altLang="ko-KR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/</a:t>
            </a:r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대출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47594" y="3517453"/>
            <a:ext cx="86914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주택확장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자녀교육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보장</a:t>
            </a:r>
            <a:r>
              <a:rPr lang="en-US" altLang="ko-KR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/</a:t>
            </a:r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은퇴</a:t>
            </a:r>
            <a:endParaRPr lang="ko-KR" altLang="en-US" sz="1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690602" y="3521096"/>
            <a:ext cx="86914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주택확장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자녀교육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보장</a:t>
            </a:r>
            <a:r>
              <a:rPr lang="en-US" altLang="ko-KR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/</a:t>
            </a:r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은퇴</a:t>
            </a:r>
            <a:endParaRPr lang="ko-KR" altLang="en-US" sz="1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69621" y="3562377"/>
            <a:ext cx="8002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은퇴자금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건강</a:t>
            </a:r>
            <a:endParaRPr lang="ko-KR" altLang="en-US" sz="1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44616" y="3521096"/>
            <a:ext cx="95410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노후생활비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의료비</a:t>
            </a:r>
            <a:endParaRPr lang="en-US" altLang="ko-KR" sz="13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  <a:p>
            <a:pPr algn="ctr"/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상속</a:t>
            </a:r>
            <a:r>
              <a:rPr lang="en-US" altLang="ko-KR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/</a:t>
            </a:r>
            <a:r>
              <a:rPr lang="ko-KR" altLang="en-US" sz="1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20" pitchFamily="18" charset="-127"/>
                <a:ea typeface="-윤고딕320" pitchFamily="18" charset="-127"/>
              </a:rPr>
              <a:t>증여</a:t>
            </a:r>
            <a:endParaRPr lang="ko-KR" altLang="en-US" sz="1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20" pitchFamily="18" charset="-127"/>
              <a:ea typeface="-윤고딕320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 rot="20576394">
            <a:off x="2268096" y="2470405"/>
            <a:ext cx="1011879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수입곡선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 rot="20842018">
            <a:off x="3408784" y="2765113"/>
            <a:ext cx="1011879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B050"/>
                </a:solidFill>
                <a:latin typeface="-윤고딕330" pitchFamily="18" charset="-127"/>
                <a:ea typeface="-윤고딕330" pitchFamily="18" charset="-127"/>
              </a:rPr>
              <a:t>지출곡선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B05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08372" y="277391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경제적 정년</a:t>
            </a:r>
            <a:endParaRPr lang="ko-KR" altLang="en-US" sz="11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9900CC"/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1142976" y="4464455"/>
            <a:ext cx="1075142" cy="438152"/>
          </a:xfrm>
          <a:prstGeom prst="roundRect">
            <a:avLst>
              <a:gd name="adj" fmla="val 1204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결혼준비기</a:t>
            </a:r>
            <a:endParaRPr lang="ko-KR" altLang="en-US" sz="1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285984" y="4464455"/>
            <a:ext cx="1080000" cy="438152"/>
          </a:xfrm>
          <a:prstGeom prst="roundRect">
            <a:avLst>
              <a:gd name="adj" fmla="val 1204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신혼기</a:t>
            </a:r>
            <a:endParaRPr lang="ko-KR" altLang="en-US" sz="1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3428992" y="4454931"/>
            <a:ext cx="1075142" cy="438152"/>
          </a:xfrm>
          <a:prstGeom prst="roundRect">
            <a:avLst>
              <a:gd name="adj" fmla="val 1204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자녀양육기</a:t>
            </a:r>
            <a:endParaRPr lang="ko-KR" altLang="en-US" sz="1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4572000" y="4454931"/>
            <a:ext cx="1075142" cy="438152"/>
          </a:xfrm>
          <a:prstGeom prst="roundRect">
            <a:avLst>
              <a:gd name="adj" fmla="val 1204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자녀성장기</a:t>
            </a:r>
            <a:endParaRPr lang="ko-KR" altLang="en-US" sz="1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5715008" y="4454931"/>
            <a:ext cx="1075142" cy="438152"/>
          </a:xfrm>
          <a:prstGeom prst="roundRect">
            <a:avLst>
              <a:gd name="adj" fmla="val 1204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은퇴준비기</a:t>
            </a:r>
            <a:endParaRPr lang="ko-KR" altLang="en-US" sz="1400" b="1" dirty="0">
              <a:ln>
                <a:solidFill>
                  <a:schemeClr val="accent4">
                    <a:lumMod val="60000"/>
                    <a:lumOff val="40000"/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1071538" y="4893083"/>
            <a:ext cx="3500462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생애주기별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수입</a:t>
            </a:r>
            <a:r>
              <a:rPr lang="en-US" altLang="ko-KR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/</a:t>
            </a:r>
            <a:r>
              <a:rPr lang="ko-KR" altLang="en-US" sz="1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지출곡선</a:t>
            </a:r>
            <a:endParaRPr lang="en-US" altLang="ko-KR" sz="12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9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9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보건복지부</a:t>
            </a:r>
            <a:r>
              <a:rPr lang="en-US" altLang="ko-KR" sz="9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57" name="타원 56"/>
          <p:cNvSpPr/>
          <p:nvPr/>
        </p:nvSpPr>
        <p:spPr>
          <a:xfrm>
            <a:off x="315943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8" name="타원 57"/>
          <p:cNvSpPr/>
          <p:nvPr/>
        </p:nvSpPr>
        <p:spPr>
          <a:xfrm>
            <a:off x="332517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9" name="타원 58"/>
          <p:cNvSpPr/>
          <p:nvPr/>
        </p:nvSpPr>
        <p:spPr>
          <a:xfrm>
            <a:off x="347757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2" name="타원 61"/>
          <p:cNvSpPr/>
          <p:nvPr/>
        </p:nvSpPr>
        <p:spPr>
          <a:xfrm>
            <a:off x="365950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3" name="타원 62"/>
          <p:cNvSpPr/>
          <p:nvPr/>
        </p:nvSpPr>
        <p:spPr>
          <a:xfrm>
            <a:off x="381190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2" name="타원 81"/>
          <p:cNvSpPr/>
          <p:nvPr/>
        </p:nvSpPr>
        <p:spPr>
          <a:xfrm>
            <a:off x="400049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3" name="타원 82"/>
          <p:cNvSpPr/>
          <p:nvPr/>
        </p:nvSpPr>
        <p:spPr>
          <a:xfrm>
            <a:off x="416623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4" name="타원 83"/>
          <p:cNvSpPr/>
          <p:nvPr/>
        </p:nvSpPr>
        <p:spPr>
          <a:xfrm>
            <a:off x="5929322" y="2285992"/>
            <a:ext cx="142876" cy="142876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770" y="155501"/>
            <a:ext cx="6885218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01 Situation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그렇다면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이들의 임의가입 시기가 앞당겨진다면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?</a:t>
            </a:r>
            <a:endParaRPr lang="ko-KR" altLang="en-US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28412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1" name="타원 80"/>
          <p:cNvSpPr/>
          <p:nvPr/>
        </p:nvSpPr>
        <p:spPr>
          <a:xfrm>
            <a:off x="29936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2" name="타원 81"/>
          <p:cNvSpPr/>
          <p:nvPr/>
        </p:nvSpPr>
        <p:spPr>
          <a:xfrm>
            <a:off x="31270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3" name="타원 82"/>
          <p:cNvSpPr/>
          <p:nvPr/>
        </p:nvSpPr>
        <p:spPr>
          <a:xfrm>
            <a:off x="32794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2" name="그룹 60"/>
          <p:cNvGrpSpPr/>
          <p:nvPr/>
        </p:nvGrpSpPr>
        <p:grpSpPr>
          <a:xfrm>
            <a:off x="571472" y="857232"/>
            <a:ext cx="2198383" cy="45719"/>
            <a:chOff x="3945253" y="382885"/>
            <a:chExt cx="2198383" cy="45719"/>
          </a:xfrm>
        </p:grpSpPr>
        <p:grpSp>
          <p:nvGrpSpPr>
            <p:cNvPr id="3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72" name="타원 7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4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64" name="타원 6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97" name="타원 96"/>
          <p:cNvSpPr/>
          <p:nvPr/>
        </p:nvSpPr>
        <p:spPr>
          <a:xfrm>
            <a:off x="34451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8" name="타원 97"/>
          <p:cNvSpPr/>
          <p:nvPr/>
        </p:nvSpPr>
        <p:spPr>
          <a:xfrm>
            <a:off x="35975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2" name="타원 61"/>
          <p:cNvSpPr/>
          <p:nvPr/>
        </p:nvSpPr>
        <p:spPr>
          <a:xfrm>
            <a:off x="377951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3" name="타원 62"/>
          <p:cNvSpPr/>
          <p:nvPr/>
        </p:nvSpPr>
        <p:spPr>
          <a:xfrm>
            <a:off x="391286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4" name="타원 83"/>
          <p:cNvSpPr/>
          <p:nvPr/>
        </p:nvSpPr>
        <p:spPr>
          <a:xfrm>
            <a:off x="406526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5" name="타원 84"/>
          <p:cNvSpPr/>
          <p:nvPr/>
        </p:nvSpPr>
        <p:spPr>
          <a:xfrm>
            <a:off x="423100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4" name="타원 93"/>
          <p:cNvSpPr/>
          <p:nvPr/>
        </p:nvSpPr>
        <p:spPr>
          <a:xfrm>
            <a:off x="438340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6" name="타원 95"/>
          <p:cNvSpPr/>
          <p:nvPr/>
        </p:nvSpPr>
        <p:spPr>
          <a:xfrm>
            <a:off x="450056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1" name="타원 100"/>
          <p:cNvSpPr/>
          <p:nvPr/>
        </p:nvSpPr>
        <p:spPr>
          <a:xfrm>
            <a:off x="463391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2" name="타원 101"/>
          <p:cNvSpPr/>
          <p:nvPr/>
        </p:nvSpPr>
        <p:spPr>
          <a:xfrm>
            <a:off x="478631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05" name="타원 104"/>
          <p:cNvSpPr/>
          <p:nvPr/>
        </p:nvSpPr>
        <p:spPr>
          <a:xfrm>
            <a:off x="495205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3" name="타원 112"/>
          <p:cNvSpPr/>
          <p:nvPr/>
        </p:nvSpPr>
        <p:spPr>
          <a:xfrm>
            <a:off x="5104456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4" name="타원 113"/>
          <p:cNvSpPr/>
          <p:nvPr/>
        </p:nvSpPr>
        <p:spPr>
          <a:xfrm>
            <a:off x="527970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15" name="타원 114"/>
          <p:cNvSpPr/>
          <p:nvPr/>
        </p:nvSpPr>
        <p:spPr>
          <a:xfrm>
            <a:off x="544545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aphicFrame>
        <p:nvGraphicFramePr>
          <p:cNvPr id="133" name="표 132"/>
          <p:cNvGraphicFramePr>
            <a:graphicFrameLocks noGrp="1"/>
          </p:cNvGraphicFramePr>
          <p:nvPr/>
        </p:nvGraphicFramePr>
        <p:xfrm>
          <a:off x="714348" y="3419794"/>
          <a:ext cx="4929224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2306"/>
                <a:gridCol w="1232306"/>
                <a:gridCol w="1232306"/>
                <a:gridCol w="1232306"/>
              </a:tblGrid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latin typeface="-윤고딕320" pitchFamily="18" charset="-127"/>
                          <a:ea typeface="-윤고딕320" pitchFamily="18" charset="-127"/>
                        </a:rPr>
                        <a:t>월</a:t>
                      </a:r>
                      <a:r>
                        <a:rPr lang="ko-KR" altLang="en-US" sz="1400" baseline="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latin typeface="-윤고딕320" pitchFamily="18" charset="-127"/>
                          <a:ea typeface="-윤고딕320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latin typeface="-윤고딕320" pitchFamily="18" charset="-127"/>
                          <a:ea typeface="-윤고딕320" pitchFamily="18" charset="-127"/>
                        </a:rPr>
                        <a:t>보험료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10</a:t>
                      </a:r>
                      <a:r>
                        <a:rPr lang="ko-KR" altLang="en-US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년 납부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20</a:t>
                      </a:r>
                      <a:r>
                        <a:rPr lang="ko-KR" altLang="en-US" sz="1400" b="1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-윤고딕330" pitchFamily="18" charset="-127"/>
                          <a:ea typeface="-윤고딕330" pitchFamily="18" charset="-127"/>
                        </a:rPr>
                        <a:t>년 납부</a:t>
                      </a:r>
                      <a:endParaRPr lang="ko-KR" altLang="en-US" sz="1400" b="1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-윤고딕330" pitchFamily="18" charset="-127"/>
                        <a:ea typeface="-윤고딕330" pitchFamily="18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latin typeface="-윤고딕320" pitchFamily="18" charset="-127"/>
                          <a:ea typeface="-윤고딕320" pitchFamily="18" charset="-127"/>
                        </a:rPr>
                        <a:t>30</a:t>
                      </a:r>
                      <a:r>
                        <a:rPr lang="ko-KR" altLang="en-US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latin typeface="-윤고딕320" pitchFamily="18" charset="-127"/>
                          <a:ea typeface="-윤고딕320" pitchFamily="18" charset="-127"/>
                        </a:rPr>
                        <a:t>년 납부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99,900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169,620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rgbClr val="9900CC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321,460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rgbClr val="9900CC"/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468,170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199,800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233,800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rgbClr val="9900CC"/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443,080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rgbClr val="9900CC"/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n>
                            <a:solidFill>
                              <a:srgbClr val="9900CC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-윤고딕320" pitchFamily="18" charset="-127"/>
                          <a:ea typeface="-윤고딕320" pitchFamily="18" charset="-127"/>
                        </a:rPr>
                        <a:t>645,280</a:t>
                      </a:r>
                      <a:endParaRPr lang="ko-KR" altLang="en-US" sz="1400" dirty="0">
                        <a:ln>
                          <a:solidFill>
                            <a:srgbClr val="9900CC">
                              <a:alpha val="0"/>
                            </a:srgb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-윤고딕320" pitchFamily="18" charset="-127"/>
                        <a:ea typeface="-윤고딕320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6" name="오른쪽 중괄호 135"/>
          <p:cNvSpPr/>
          <p:nvPr/>
        </p:nvSpPr>
        <p:spPr>
          <a:xfrm>
            <a:off x="6000760" y="1895765"/>
            <a:ext cx="428628" cy="2428892"/>
          </a:xfrm>
          <a:prstGeom prst="rightBrace">
            <a:avLst>
              <a:gd name="adj1" fmla="val 31677"/>
              <a:gd name="adj2" fmla="val 39025"/>
            </a:avLst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xtBox 136"/>
          <p:cNvSpPr txBox="1"/>
          <p:nvPr/>
        </p:nvSpPr>
        <p:spPr>
          <a:xfrm>
            <a:off x="6429388" y="3857628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rgbClr val="9900CC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노후준비</a:t>
            </a:r>
            <a:r>
              <a:rPr lang="en-US" altLang="ko-KR" sz="2400" dirty="0" smtClean="0">
                <a:ln>
                  <a:solidFill>
                    <a:srgbClr val="9900CC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2400" dirty="0" smtClean="0">
                <a:ln>
                  <a:solidFill>
                    <a:srgbClr val="9900CC">
                      <a:alpha val="0"/>
                    </a:srgb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유리</a:t>
            </a:r>
            <a:endParaRPr lang="ko-KR" altLang="en-US" sz="2400" dirty="0">
              <a:ln>
                <a:solidFill>
                  <a:srgbClr val="9900CC">
                    <a:alpha val="0"/>
                  </a:srgb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3" name="직사각형 142"/>
          <p:cNvSpPr/>
          <p:nvPr/>
        </p:nvSpPr>
        <p:spPr>
          <a:xfrm>
            <a:off x="854279" y="5457109"/>
            <a:ext cx="6000792" cy="68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4050</a:t>
            </a:r>
            <a:r>
              <a:rPr lang="ko-KR" altLang="en-US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의 경제적 부담 감소</a:t>
            </a:r>
            <a:endParaRPr lang="en-US" altLang="ko-KR" sz="3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571472" y="1980475"/>
            <a:ext cx="5286412" cy="1234211"/>
            <a:chOff x="571472" y="1947437"/>
            <a:chExt cx="5429288" cy="1234211"/>
          </a:xfrm>
        </p:grpSpPr>
        <p:grpSp>
          <p:nvGrpSpPr>
            <p:cNvPr id="139" name="그룹 138"/>
            <p:cNvGrpSpPr/>
            <p:nvPr/>
          </p:nvGrpSpPr>
          <p:grpSpPr>
            <a:xfrm>
              <a:off x="672414" y="1947437"/>
              <a:ext cx="5328346" cy="1234211"/>
              <a:chOff x="672414" y="1769952"/>
              <a:chExt cx="5328346" cy="997470"/>
            </a:xfrm>
          </p:grpSpPr>
          <p:cxnSp>
            <p:nvCxnSpPr>
              <p:cNvPr id="123" name="직선 연결선 122"/>
              <p:cNvCxnSpPr>
                <a:stCxn id="118" idx="2"/>
                <a:endCxn id="121" idx="6"/>
              </p:cNvCxnSpPr>
              <p:nvPr/>
            </p:nvCxnSpPr>
            <p:spPr>
              <a:xfrm rot="10800000" flipH="1">
                <a:off x="672414" y="2374514"/>
                <a:ext cx="5328346" cy="26433"/>
              </a:xfrm>
              <a:prstGeom prst="line">
                <a:avLst/>
              </a:prstGeom>
              <a:ln w="22225">
                <a:solidFill>
                  <a:srgbClr val="D8C7D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타원 117"/>
              <p:cNvSpPr/>
              <p:nvPr/>
            </p:nvSpPr>
            <p:spPr>
              <a:xfrm>
                <a:off x="672414" y="2186632"/>
                <a:ext cx="613438" cy="42862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500" dirty="0" smtClean="0">
                    <a:ln>
                      <a:solidFill>
                        <a:schemeClr val="accent4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-윤고딕330" pitchFamily="18" charset="-127"/>
                    <a:ea typeface="-윤고딕330" pitchFamily="18" charset="-127"/>
                  </a:rPr>
                  <a:t>취업</a:t>
                </a:r>
                <a:endParaRPr lang="ko-KR" altLang="en-US" sz="1500" dirty="0">
                  <a:ln>
                    <a:solidFill>
                      <a:schemeClr val="accent4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endParaRPr>
              </a:p>
            </p:txBody>
          </p:sp>
          <p:sp>
            <p:nvSpPr>
              <p:cNvPr id="119" name="타원 118"/>
              <p:cNvSpPr/>
              <p:nvPr/>
            </p:nvSpPr>
            <p:spPr>
              <a:xfrm>
                <a:off x="1714480" y="2195918"/>
                <a:ext cx="613438" cy="42862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500" dirty="0" smtClean="0">
                    <a:ln>
                      <a:solidFill>
                        <a:schemeClr val="accent4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-윤고딕330" pitchFamily="18" charset="-127"/>
                    <a:ea typeface="-윤고딕330" pitchFamily="18" charset="-127"/>
                  </a:rPr>
                  <a:t>결혼</a:t>
                </a:r>
                <a:endParaRPr lang="ko-KR" altLang="en-US" sz="1500" dirty="0">
                  <a:ln>
                    <a:solidFill>
                      <a:schemeClr val="accent4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endParaRPr>
              </a:p>
            </p:txBody>
          </p:sp>
          <p:sp>
            <p:nvSpPr>
              <p:cNvPr id="120" name="타원 119"/>
              <p:cNvSpPr/>
              <p:nvPr/>
            </p:nvSpPr>
            <p:spPr>
              <a:xfrm>
                <a:off x="2857488" y="2195918"/>
                <a:ext cx="613438" cy="42862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500" dirty="0" smtClean="0">
                    <a:ln>
                      <a:solidFill>
                        <a:schemeClr val="accent4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-윤고딕330" pitchFamily="18" charset="-127"/>
                    <a:ea typeface="-윤고딕330" pitchFamily="18" charset="-127"/>
                  </a:rPr>
                  <a:t>출산</a:t>
                </a:r>
                <a:endParaRPr lang="ko-KR" altLang="en-US" sz="1500" dirty="0">
                  <a:ln>
                    <a:solidFill>
                      <a:schemeClr val="accent4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endParaRPr>
              </a:p>
            </p:txBody>
          </p:sp>
          <p:sp>
            <p:nvSpPr>
              <p:cNvPr id="121" name="타원 120"/>
              <p:cNvSpPr/>
              <p:nvPr/>
            </p:nvSpPr>
            <p:spPr>
              <a:xfrm>
                <a:off x="5072066" y="1981604"/>
                <a:ext cx="928694" cy="78581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ko-KR" altLang="en-US" sz="1600" b="1" dirty="0" smtClean="0">
                    <a:ln>
                      <a:solidFill>
                        <a:schemeClr val="accent4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-윤고딕330" pitchFamily="18" charset="-127"/>
                    <a:ea typeface="-윤고딕330" pitchFamily="18" charset="-127"/>
                  </a:rPr>
                  <a:t>경제적</a:t>
                </a:r>
                <a:endParaRPr lang="en-US" altLang="ko-KR" sz="1600" b="1" dirty="0" smtClean="0">
                  <a:ln>
                    <a:solidFill>
                      <a:schemeClr val="accent4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endParaRPr>
              </a:p>
              <a:p>
                <a:pPr algn="ctr"/>
                <a:r>
                  <a:rPr lang="ko-KR" altLang="en-US" sz="1600" b="1" dirty="0" smtClean="0">
                    <a:ln>
                      <a:solidFill>
                        <a:schemeClr val="accent4">
                          <a:lumMod val="60000"/>
                          <a:lumOff val="4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-윤고딕330" pitchFamily="18" charset="-127"/>
                    <a:ea typeface="-윤고딕330" pitchFamily="18" charset="-127"/>
                  </a:rPr>
                  <a:t>정년</a:t>
                </a:r>
                <a:endParaRPr lang="ko-KR" altLang="en-US" sz="1600" b="1" dirty="0">
                  <a:ln>
                    <a:solidFill>
                      <a:schemeClr val="accent4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938315" y="1769952"/>
                <a:ext cx="2323298" cy="27361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9900CC"/>
                    </a:solidFill>
                    <a:effectLst/>
                    <a:latin typeface="-윤고딕330" pitchFamily="18" charset="-127"/>
                    <a:ea typeface="-윤고딕330" pitchFamily="18" charset="-127"/>
                  </a:rPr>
                  <a:t>의무납부기간 </a:t>
                </a:r>
                <a:r>
                  <a:rPr lang="en-US" altLang="ko-KR" sz="16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9900CC"/>
                    </a:solidFill>
                    <a:effectLst/>
                    <a:latin typeface="-윤고딕330" pitchFamily="18" charset="-127"/>
                    <a:ea typeface="-윤고딕330" pitchFamily="18" charset="-127"/>
                  </a:rPr>
                  <a:t>10</a:t>
                </a:r>
                <a:r>
                  <a:rPr lang="ko-KR" altLang="en-US" sz="16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9900CC"/>
                    </a:solidFill>
                    <a:effectLst/>
                    <a:latin typeface="-윤고딕330" pitchFamily="18" charset="-127"/>
                    <a:ea typeface="-윤고딕330" pitchFamily="18" charset="-127"/>
                  </a:rPr>
                  <a:t>년 </a:t>
                </a:r>
                <a:r>
                  <a:rPr lang="ko-KR" altLang="en-US" sz="1600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9900CC"/>
                    </a:solidFill>
                    <a:latin typeface="-윤고딕330" pitchFamily="18" charset="-127"/>
                    <a:ea typeface="-윤고딕330" pitchFamily="18" charset="-127"/>
                  </a:rPr>
                  <a:t>해결</a:t>
                </a:r>
                <a:endParaRPr lang="ko-KR" altLang="en-US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9900CC"/>
                  </a:solidFill>
                  <a:effectLst/>
                  <a:latin typeface="-윤고딕330" pitchFamily="18" charset="-127"/>
                  <a:ea typeface="-윤고딕330" pitchFamily="18" charset="-127"/>
                </a:endParaRPr>
              </a:p>
            </p:txBody>
          </p:sp>
        </p:grpSp>
        <p:sp>
          <p:nvSpPr>
            <p:cNvPr id="54" name="타원 53"/>
            <p:cNvSpPr/>
            <p:nvPr/>
          </p:nvSpPr>
          <p:spPr>
            <a:xfrm>
              <a:off x="4071934" y="2470013"/>
              <a:ext cx="613438" cy="5303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500" dirty="0" smtClean="0">
                  <a:ln>
                    <a:solidFill>
                      <a:schemeClr val="accent4">
                        <a:lumMod val="60000"/>
                        <a:lumOff val="4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양육</a:t>
              </a:r>
              <a:endParaRPr lang="ko-KR" altLang="en-US" sz="1500" dirty="0">
                <a:ln>
                  <a:solidFill>
                    <a:schemeClr val="accent4">
                      <a:lumMod val="60000"/>
                      <a:lumOff val="4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cxnSp>
          <p:nvCxnSpPr>
            <p:cNvPr id="56" name="직선 연결선 55"/>
            <p:cNvCxnSpPr/>
            <p:nvPr/>
          </p:nvCxnSpPr>
          <p:spPr>
            <a:xfrm rot="5400000">
              <a:off x="3428992" y="2714620"/>
              <a:ext cx="428628" cy="0"/>
            </a:xfrm>
            <a:prstGeom prst="line">
              <a:avLst/>
            </a:prstGeom>
            <a:ln w="254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 rot="5400000">
              <a:off x="357158" y="2714620"/>
              <a:ext cx="428628" cy="0"/>
            </a:xfrm>
            <a:prstGeom prst="line">
              <a:avLst/>
            </a:prstGeom>
            <a:ln w="25400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타원 58"/>
          <p:cNvSpPr/>
          <p:nvPr/>
        </p:nvSpPr>
        <p:spPr>
          <a:xfrm>
            <a:off x="557213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0" name="타원 59"/>
          <p:cNvSpPr/>
          <p:nvPr/>
        </p:nvSpPr>
        <p:spPr>
          <a:xfrm>
            <a:off x="5737874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1" name="타원 60"/>
          <p:cNvSpPr/>
          <p:nvPr/>
        </p:nvSpPr>
        <p:spPr>
          <a:xfrm>
            <a:off x="592932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6" name="타원 85"/>
          <p:cNvSpPr/>
          <p:nvPr/>
        </p:nvSpPr>
        <p:spPr>
          <a:xfrm>
            <a:off x="610457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7" name="타원 86"/>
          <p:cNvSpPr/>
          <p:nvPr/>
        </p:nvSpPr>
        <p:spPr>
          <a:xfrm>
            <a:off x="627031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8" name="타원 87"/>
          <p:cNvSpPr/>
          <p:nvPr/>
        </p:nvSpPr>
        <p:spPr>
          <a:xfrm>
            <a:off x="6396998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9" name="타원 88"/>
          <p:cNvSpPr/>
          <p:nvPr/>
        </p:nvSpPr>
        <p:spPr>
          <a:xfrm>
            <a:off x="6562740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93" name="그룹 92"/>
          <p:cNvGrpSpPr/>
          <p:nvPr/>
        </p:nvGrpSpPr>
        <p:grpSpPr>
          <a:xfrm>
            <a:off x="6735807" y="5191338"/>
            <a:ext cx="1523810" cy="1309496"/>
            <a:chOff x="5786446" y="5072074"/>
            <a:chExt cx="1523810" cy="1309496"/>
          </a:xfrm>
          <a:effectLst>
            <a:glow rad="63500">
              <a:srgbClr val="D8C7DF">
                <a:alpha val="40000"/>
              </a:srgbClr>
            </a:glow>
          </a:effectLst>
        </p:grpSpPr>
        <p:sp>
          <p:nvSpPr>
            <p:cNvPr id="57" name="TextBox 56"/>
            <p:cNvSpPr txBox="1"/>
            <p:nvPr/>
          </p:nvSpPr>
          <p:spPr>
            <a:xfrm>
              <a:off x="5786446" y="5500702"/>
              <a:ext cx="383438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E247E"/>
                  </a:solidFill>
                  <a:effectLst/>
                  <a:latin typeface="-윤고딕330" pitchFamily="18" charset="-127"/>
                  <a:ea typeface="-윤고딕330" pitchFamily="18" charset="-127"/>
                </a:rPr>
                <a:t>+</a:t>
              </a:r>
              <a:endParaRPr lang="ko-KR" altLang="en-US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E247E"/>
                </a:solidFill>
                <a:effectLst/>
                <a:latin typeface="-윤고딕330" pitchFamily="18" charset="-127"/>
                <a:ea typeface="-윤고딕330" pitchFamily="18" charset="-127"/>
              </a:endParaRPr>
            </a:p>
          </p:txBody>
        </p:sp>
        <p:pic>
          <p:nvPicPr>
            <p:cNvPr id="91" name="그림 90" descr="a알파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60" y="5072074"/>
              <a:ext cx="1309496" cy="1309496"/>
            </a:xfrm>
            <a:prstGeom prst="rect">
              <a:avLst/>
            </a:prstGeom>
            <a:effectLst/>
          </p:spPr>
        </p:pic>
      </p:grpSp>
      <p:sp>
        <p:nvSpPr>
          <p:cNvPr id="92" name="TextBox 91"/>
          <p:cNvSpPr txBox="1"/>
          <p:nvPr/>
        </p:nvSpPr>
        <p:spPr>
          <a:xfrm>
            <a:off x="7000892" y="4714884"/>
            <a:ext cx="2007281" cy="6832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buClr>
                <a:schemeClr val="accent4">
                  <a:lumMod val="75000"/>
                </a:schemeClr>
              </a:buClr>
              <a:buSzPct val="60000"/>
              <a:buFont typeface="Arial" pitchFamily="34" charset="0"/>
              <a:buChar char="•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E247E"/>
                </a:solidFill>
                <a:effectLst/>
                <a:latin typeface="나눔손글씨 펜" pitchFamily="66" charset="-127"/>
                <a:ea typeface="나눔손글씨 펜" pitchFamily="66" charset="-127"/>
              </a:rPr>
              <a:t> 가입기간 연장 가능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5E247E"/>
              </a:solidFill>
              <a:effectLst/>
              <a:latin typeface="나눔손글씨 펜" pitchFamily="66" charset="-127"/>
              <a:ea typeface="나눔손글씨 펜" pitchFamily="66" charset="-127"/>
            </a:endParaRPr>
          </a:p>
          <a:p>
            <a:pPr>
              <a:lnSpc>
                <a:spcPct val="80000"/>
              </a:lnSpc>
              <a:buClr>
                <a:schemeClr val="accent4">
                  <a:lumMod val="75000"/>
                </a:schemeClr>
              </a:buClr>
              <a:buSzPct val="60000"/>
              <a:buFont typeface="Arial" pitchFamily="34" charset="0"/>
              <a:buChar char="•"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E247E"/>
                </a:solidFill>
                <a:latin typeface="나눔손글씨 펜" pitchFamily="66" charset="-127"/>
                <a:ea typeface="나눔손글씨 펜" pitchFamily="66" charset="-127"/>
              </a:rPr>
              <a:t> 수령액 증가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5E247E"/>
              </a:solidFill>
              <a:effectLst/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95" name="그림 94" descr="노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843851"/>
            <a:ext cx="1643074" cy="1807381"/>
          </a:xfrm>
          <a:prstGeom prst="rect">
            <a:avLst/>
          </a:prstGeom>
          <a:effectLst>
            <a:outerShdw blurRad="63500" sx="104000" sy="104000" algn="ctr" rotWithShape="0">
              <a:schemeClr val="accent4">
                <a:lumMod val="75000"/>
                <a:alpha val="1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모서리가 둥근 직사각형 57"/>
          <p:cNvSpPr/>
          <p:nvPr/>
        </p:nvSpPr>
        <p:spPr>
          <a:xfrm>
            <a:off x="4643438" y="1214422"/>
            <a:ext cx="3500462" cy="3857652"/>
          </a:xfrm>
          <a:prstGeom prst="roundRect">
            <a:avLst>
              <a:gd name="adj" fmla="val 7033"/>
            </a:avLst>
          </a:prstGeom>
          <a:solidFill>
            <a:schemeClr val="bg1">
              <a:alpha val="21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928662" y="1214422"/>
            <a:ext cx="3429024" cy="3857652"/>
          </a:xfrm>
          <a:prstGeom prst="roundRect">
            <a:avLst>
              <a:gd name="adj" fmla="val 7033"/>
            </a:avLst>
          </a:prstGeom>
          <a:solidFill>
            <a:schemeClr val="bg1">
              <a:alpha val="21000"/>
            </a:schemeClr>
          </a:solidFill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1" name="차트 40"/>
          <p:cNvGraphicFramePr/>
          <p:nvPr/>
        </p:nvGraphicFramePr>
        <p:xfrm>
          <a:off x="1037841" y="1874252"/>
          <a:ext cx="3226841" cy="272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직사각형 41"/>
          <p:cNvSpPr/>
          <p:nvPr/>
        </p:nvSpPr>
        <p:spPr>
          <a:xfrm>
            <a:off x="1498818" y="1336445"/>
            <a:ext cx="2535375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여성 고용률 현황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고용노동부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2011)</a:t>
            </a:r>
          </a:p>
        </p:txBody>
      </p:sp>
      <p:sp>
        <p:nvSpPr>
          <p:cNvPr id="43" name="타원 42"/>
          <p:cNvSpPr/>
          <p:nvPr/>
        </p:nvSpPr>
        <p:spPr>
          <a:xfrm>
            <a:off x="2113454" y="2104740"/>
            <a:ext cx="603279" cy="603279"/>
          </a:xfrm>
          <a:prstGeom prst="ellipse">
            <a:avLst/>
          </a:prstGeom>
          <a:solidFill>
            <a:schemeClr val="bg1">
              <a:alpha val="1000"/>
            </a:schemeClr>
          </a:solidFill>
          <a:ln w="12700">
            <a:solidFill>
              <a:srgbClr val="9900CC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498818" y="2796206"/>
            <a:ext cx="1964164" cy="56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/>
                <a:latin typeface="-윤고딕330" pitchFamily="18" charset="-127"/>
                <a:ea typeface="-윤고딕330" pitchFamily="18" charset="-127"/>
              </a:rPr>
              <a:t>여성 고용률</a:t>
            </a:r>
            <a:endParaRPr lang="en-US" altLang="ko-KR" sz="12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9900CC"/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20</a:t>
            </a:r>
            <a:r>
              <a:rPr lang="ko-KR" altLang="en-US" sz="1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대 후반 급상승</a:t>
            </a:r>
            <a:endParaRPr lang="ko-KR" altLang="en-US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9900CC"/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043760" y="1352510"/>
            <a:ext cx="2535375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노동자 평균 근속년수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고용노동부</a:t>
            </a:r>
            <a:r>
              <a:rPr lang="en-US" altLang="ko-KR" sz="10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2011)</a:t>
            </a:r>
          </a:p>
        </p:txBody>
      </p:sp>
      <p:sp>
        <p:nvSpPr>
          <p:cNvPr id="50" name="타원 49"/>
          <p:cNvSpPr/>
          <p:nvPr/>
        </p:nvSpPr>
        <p:spPr>
          <a:xfrm>
            <a:off x="6419560" y="2351295"/>
            <a:ext cx="1231770" cy="13138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42730" y="2581783"/>
            <a:ext cx="1390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여성</a:t>
            </a:r>
            <a:endParaRPr lang="en-US" altLang="ko-KR" sz="1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3.6</a:t>
            </a:r>
            <a:r>
              <a:rPr lang="ko-KR" altLang="en-US" sz="28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년</a:t>
            </a:r>
            <a:endParaRPr lang="en-US" altLang="ko-KR" sz="28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5036628" y="2359080"/>
            <a:ext cx="1231770" cy="13138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59798" y="2657215"/>
            <a:ext cx="1390064" cy="628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남성</a:t>
            </a:r>
            <a:endParaRPr lang="en-US" altLang="ko-KR" sz="1400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  <a:p>
            <a:pPr algn="ctr"/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6.2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년</a:t>
            </a:r>
            <a:endParaRPr lang="en-US" altLang="ko-KR" b="1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166275" y="4437928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25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~29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세 여성 고용률 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67.9%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770" y="155501"/>
            <a:ext cx="5094664" cy="7017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02 Target Analysis</a:t>
            </a:r>
          </a:p>
          <a:p>
            <a:pPr>
              <a:lnSpc>
                <a:spcPct val="90000"/>
              </a:lnSpc>
              <a:defRPr/>
            </a:pPr>
            <a:r>
              <a:rPr lang="ko-KR" altLang="en-US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   임의가입을 앞당길 수 있는 대상은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?</a:t>
            </a:r>
            <a:endParaRPr lang="ko-KR" altLang="en-US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28412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1" name="타원 80"/>
          <p:cNvSpPr/>
          <p:nvPr/>
        </p:nvSpPr>
        <p:spPr>
          <a:xfrm>
            <a:off x="299369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2" name="타원 81"/>
          <p:cNvSpPr/>
          <p:nvPr/>
        </p:nvSpPr>
        <p:spPr>
          <a:xfrm>
            <a:off x="31270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3" name="타원 82"/>
          <p:cNvSpPr/>
          <p:nvPr/>
        </p:nvSpPr>
        <p:spPr>
          <a:xfrm>
            <a:off x="327944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grpSp>
        <p:nvGrpSpPr>
          <p:cNvPr id="3" name="그룹 60"/>
          <p:cNvGrpSpPr/>
          <p:nvPr/>
        </p:nvGrpSpPr>
        <p:grpSpPr>
          <a:xfrm>
            <a:off x="571472" y="857232"/>
            <a:ext cx="2198383" cy="45719"/>
            <a:chOff x="3945253" y="382885"/>
            <a:chExt cx="2198383" cy="45719"/>
          </a:xfrm>
        </p:grpSpPr>
        <p:grpSp>
          <p:nvGrpSpPr>
            <p:cNvPr id="4" name="그룹 24"/>
            <p:cNvGrpSpPr/>
            <p:nvPr/>
          </p:nvGrpSpPr>
          <p:grpSpPr>
            <a:xfrm>
              <a:off x="3945253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72" name="타원 71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6" name="타원 75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7" name="타원 76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8" name="타원 77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grpSp>
          <p:nvGrpSpPr>
            <p:cNvPr id="5" name="그룹 29"/>
            <p:cNvGrpSpPr/>
            <p:nvPr/>
          </p:nvGrpSpPr>
          <p:grpSpPr>
            <a:xfrm>
              <a:off x="5088261" y="382885"/>
              <a:ext cx="1055375" cy="45719"/>
              <a:chOff x="4000496" y="240009"/>
              <a:chExt cx="1055375" cy="45719"/>
            </a:xfrm>
            <a:solidFill>
              <a:schemeClr val="bg1">
                <a:lumMod val="75000"/>
                <a:alpha val="51000"/>
              </a:schemeClr>
            </a:solidFill>
          </p:grpSpPr>
          <p:sp>
            <p:nvSpPr>
              <p:cNvPr id="64" name="타원 63"/>
              <p:cNvSpPr/>
              <p:nvPr/>
            </p:nvSpPr>
            <p:spPr>
              <a:xfrm>
                <a:off x="40004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5" name="타원 64"/>
              <p:cNvSpPr/>
              <p:nvPr/>
            </p:nvSpPr>
            <p:spPr>
              <a:xfrm>
                <a:off x="4152896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6" name="타원 65"/>
              <p:cNvSpPr/>
              <p:nvPr/>
            </p:nvSpPr>
            <p:spPr>
              <a:xfrm>
                <a:off x="42862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7" name="타원 66"/>
              <p:cNvSpPr/>
              <p:nvPr/>
            </p:nvSpPr>
            <p:spPr>
              <a:xfrm>
                <a:off x="4438648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8" name="타원 67"/>
              <p:cNvSpPr/>
              <p:nvPr/>
            </p:nvSpPr>
            <p:spPr>
              <a:xfrm>
                <a:off x="45720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69" name="타원 68"/>
              <p:cNvSpPr/>
              <p:nvPr/>
            </p:nvSpPr>
            <p:spPr>
              <a:xfrm>
                <a:off x="4724400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0" name="타원 69"/>
              <p:cNvSpPr/>
              <p:nvPr/>
            </p:nvSpPr>
            <p:spPr>
              <a:xfrm>
                <a:off x="48577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71" name="타원 70"/>
              <p:cNvSpPr/>
              <p:nvPr/>
            </p:nvSpPr>
            <p:spPr>
              <a:xfrm>
                <a:off x="5010152" y="240009"/>
                <a:ext cx="45719" cy="4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</p:grpSp>
      <p:sp>
        <p:nvSpPr>
          <p:cNvPr id="97" name="타원 96"/>
          <p:cNvSpPr/>
          <p:nvPr/>
        </p:nvSpPr>
        <p:spPr>
          <a:xfrm>
            <a:off x="34451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8" name="타원 97"/>
          <p:cNvSpPr/>
          <p:nvPr/>
        </p:nvSpPr>
        <p:spPr>
          <a:xfrm>
            <a:off x="3597587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2" name="타원 61"/>
          <p:cNvSpPr/>
          <p:nvPr/>
        </p:nvSpPr>
        <p:spPr>
          <a:xfrm>
            <a:off x="3779511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3" name="타원 62"/>
          <p:cNvSpPr/>
          <p:nvPr/>
        </p:nvSpPr>
        <p:spPr>
          <a:xfrm>
            <a:off x="391286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4" name="타원 83"/>
          <p:cNvSpPr/>
          <p:nvPr/>
        </p:nvSpPr>
        <p:spPr>
          <a:xfrm>
            <a:off x="4065263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5" name="타원 84"/>
          <p:cNvSpPr/>
          <p:nvPr/>
        </p:nvSpPr>
        <p:spPr>
          <a:xfrm>
            <a:off x="423100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4" name="타원 93"/>
          <p:cNvSpPr/>
          <p:nvPr/>
        </p:nvSpPr>
        <p:spPr>
          <a:xfrm>
            <a:off x="4383405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6" name="타원 95"/>
          <p:cNvSpPr/>
          <p:nvPr/>
        </p:nvSpPr>
        <p:spPr>
          <a:xfrm>
            <a:off x="450056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56" name="직사각형 55"/>
          <p:cNvSpPr/>
          <p:nvPr/>
        </p:nvSpPr>
        <p:spPr>
          <a:xfrm>
            <a:off x="642910" y="5370475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/>
                <a:latin typeface="-윤고딕330" pitchFamily="18" charset="-127"/>
                <a:ea typeface="-윤고딕330" pitchFamily="18" charset="-127"/>
              </a:rPr>
              <a:t>취업 후 결혼</a:t>
            </a: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/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/>
                <a:latin typeface="-윤고딕330" pitchFamily="18" charset="-127"/>
                <a:ea typeface="-윤고딕330" pitchFamily="18" charset="-127"/>
              </a:rPr>
              <a:t>육아 등의 이유로 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latin typeface="-윤고딕330" pitchFamily="18" charset="-127"/>
                <a:ea typeface="-윤고딕330" pitchFamily="18" charset="-127"/>
              </a:rPr>
              <a:t>경력이 단절되기 전</a:t>
            </a:r>
            <a:r>
              <a:rPr lang="ko-KR" altLang="en-US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/>
                <a:latin typeface="-윤고딕330" pitchFamily="18" charset="-127"/>
                <a:ea typeface="-윤고딕330" pitchFamily="18" charset="-127"/>
              </a:rPr>
              <a:t>인</a:t>
            </a:r>
            <a:endParaRPr lang="en-US" altLang="ko-KR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/>
              <a:latin typeface="-윤고딕330" pitchFamily="18" charset="-127"/>
              <a:ea typeface="-윤고딕330" pitchFamily="18" charset="-127"/>
            </a:endParaRPr>
          </a:p>
          <a:p>
            <a:pPr algn="r"/>
            <a:r>
              <a:rPr lang="en-US" altLang="ko-KR" sz="3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25</a:t>
            </a:r>
            <a:r>
              <a:rPr lang="ko-KR" altLang="en-US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세부터 </a:t>
            </a:r>
            <a:r>
              <a:rPr lang="en-US" altLang="ko-KR" sz="36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35</a:t>
            </a:r>
            <a:r>
              <a:rPr lang="ko-KR" altLang="en-US" sz="3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A164E"/>
                </a:solidFill>
                <a:effectLst>
                  <a:reflection blurRad="6350" stA="55000" endA="300" endPos="45500" dir="5400000" sy="-100000" algn="bl" rotWithShape="0"/>
                </a:effectLst>
                <a:latin typeface="-윤고딕330" pitchFamily="18" charset="-127"/>
                <a:ea typeface="-윤고딕330" pitchFamily="18" charset="-127"/>
              </a:rPr>
              <a:t>세의 여성</a:t>
            </a:r>
            <a:endParaRPr lang="en-US" altLang="ko-KR" sz="3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3A164E"/>
              </a:solidFill>
              <a:effectLst>
                <a:reflection blurRad="6350" stA="55000" endA="300" endPos="45500" dir="5400000" sy="-100000" algn="bl" rotWithShape="0"/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3857620" y="6215082"/>
            <a:ext cx="571504" cy="0"/>
          </a:xfrm>
          <a:prstGeom prst="line">
            <a:avLst/>
          </a:prstGeom>
          <a:ln w="22225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5786446" y="6215082"/>
            <a:ext cx="571504" cy="0"/>
          </a:xfrm>
          <a:prstGeom prst="line">
            <a:avLst/>
          </a:prstGeom>
          <a:ln w="22225">
            <a:solidFill>
              <a:srgbClr val="99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타원 58"/>
          <p:cNvSpPr/>
          <p:nvPr/>
        </p:nvSpPr>
        <p:spPr>
          <a:xfrm>
            <a:off x="468535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0" name="타원 59"/>
          <p:cNvSpPr/>
          <p:nvPr/>
        </p:nvSpPr>
        <p:spPr>
          <a:xfrm>
            <a:off x="4837752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7" name="타원 86"/>
          <p:cNvSpPr/>
          <p:nvPr/>
        </p:nvSpPr>
        <p:spPr>
          <a:xfrm>
            <a:off x="4954909" y="857232"/>
            <a:ext cx="45719" cy="45719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8" name="직사각형 87"/>
          <p:cNvSpPr/>
          <p:nvPr/>
        </p:nvSpPr>
        <p:spPr>
          <a:xfrm>
            <a:off x="4786314" y="4429132"/>
            <a:ext cx="3264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경력단절을 겪는 시기</a:t>
            </a:r>
            <a:r>
              <a:rPr lang="en-US" altLang="ko-KR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lang="en-US" altLang="ko-KR" sz="32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9900CC"/>
                </a:solidFill>
                <a:latin typeface="-윤고딕330" pitchFamily="18" charset="-127"/>
                <a:ea typeface="-윤고딕330" pitchFamily="18" charset="-127"/>
              </a:rPr>
              <a:t>35</a:t>
            </a:r>
            <a:r>
              <a:rPr lang="ko-KR" altLang="en-US" sz="16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세 전후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4786314" y="4357694"/>
            <a:ext cx="139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-윤고딕330" pitchFamily="18" charset="-127"/>
                <a:ea typeface="-윤고딕330" pitchFamily="18" charset="-127"/>
              </a:rPr>
              <a:t>많은 여성들이</a:t>
            </a:r>
            <a:endParaRPr lang="en-US" altLang="ko-KR" sz="16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1560</Words>
  <Application>Microsoft Office PowerPoint</Application>
  <PresentationFormat>화면 슬라이드 쇼(4:3)</PresentationFormat>
  <Paragraphs>524</Paragraphs>
  <Slides>30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9" baseType="lpstr">
      <vt:lpstr>굴림</vt:lpstr>
      <vt:lpstr>Arial</vt:lpstr>
      <vt:lpstr>나눔손글씨 펜</vt:lpstr>
      <vt:lpstr>나눔손글씨 붓</vt:lpstr>
      <vt:lpstr>나눔고딕 ExtraBold</vt:lpstr>
      <vt:lpstr>-윤고딕320</vt:lpstr>
      <vt:lpstr>맑은 고딕</vt:lpstr>
      <vt:lpstr>-윤고딕330</vt:lpstr>
      <vt:lpstr>Office 테마</vt:lpstr>
      <vt:lpstr>- 국민연금의 장점을 효과적으로 부각시키기 위한 IMC 전략 제안서 -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User</cp:lastModifiedBy>
  <cp:revision>423</cp:revision>
  <dcterms:created xsi:type="dcterms:W3CDTF">2012-06-06T15:09:06Z</dcterms:created>
  <dcterms:modified xsi:type="dcterms:W3CDTF">2012-07-11T10:39:53Z</dcterms:modified>
</cp:coreProperties>
</file>