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9" r:id="rId1"/>
  </p:sldMasterIdLst>
  <p:notesMasterIdLst>
    <p:notesMasterId r:id="rId34"/>
  </p:notesMasterIdLst>
  <p:sldIdLst>
    <p:sldId id="256" r:id="rId2"/>
    <p:sldId id="375" r:id="rId3"/>
    <p:sldId id="351" r:id="rId4"/>
    <p:sldId id="319" r:id="rId5"/>
    <p:sldId id="321" r:id="rId6"/>
    <p:sldId id="322" r:id="rId7"/>
    <p:sldId id="341" r:id="rId8"/>
    <p:sldId id="354" r:id="rId9"/>
    <p:sldId id="344" r:id="rId10"/>
    <p:sldId id="345" r:id="rId11"/>
    <p:sldId id="326" r:id="rId12"/>
    <p:sldId id="346" r:id="rId13"/>
    <p:sldId id="343" r:id="rId14"/>
    <p:sldId id="347" r:id="rId15"/>
    <p:sldId id="349" r:id="rId16"/>
    <p:sldId id="350" r:id="rId17"/>
    <p:sldId id="348" r:id="rId18"/>
    <p:sldId id="353" r:id="rId19"/>
    <p:sldId id="376" r:id="rId20"/>
    <p:sldId id="357" r:id="rId21"/>
    <p:sldId id="379" r:id="rId22"/>
    <p:sldId id="358" r:id="rId23"/>
    <p:sldId id="380" r:id="rId24"/>
    <p:sldId id="382" r:id="rId25"/>
    <p:sldId id="361" r:id="rId26"/>
    <p:sldId id="386" r:id="rId27"/>
    <p:sldId id="373" r:id="rId28"/>
    <p:sldId id="374" r:id="rId29"/>
    <p:sldId id="385" r:id="rId30"/>
    <p:sldId id="383" r:id="rId31"/>
    <p:sldId id="384" r:id="rId32"/>
    <p:sldId id="387" r:id="rId33"/>
  </p:sldIdLst>
  <p:sldSz cx="9144000" cy="6858000" type="screen4x3"/>
  <p:notesSz cx="6858000" cy="9144000"/>
  <p:embeddedFontLst>
    <p:embeddedFont>
      <p:font typeface="나눔고딕" pitchFamily="50" charset="-127"/>
      <p:regular r:id="rId35"/>
      <p:bold r:id="rId36"/>
    </p:embeddedFont>
    <p:embeddedFont>
      <p:font typeface="맑은 고딕" pitchFamily="50" charset="-127"/>
      <p:regular r:id="rId37"/>
      <p:bold r:id="rId38"/>
    </p:embeddedFont>
    <p:embeddedFont>
      <p:font typeface="-윤고딕320" pitchFamily="18" charset="-127"/>
      <p:regular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 autoAdjust="0"/>
    <p:restoredTop sz="88949" autoAdjust="0"/>
  </p:normalViewPr>
  <p:slideViewPr>
    <p:cSldViewPr>
      <p:cViewPr>
        <p:scale>
          <a:sx n="68" d="100"/>
          <a:sy n="68" d="100"/>
        </p:scale>
        <p:origin x="-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174A952-FD14-4FF3-B470-45863F971631}" type="datetimeFigureOut">
              <a:rPr lang="ko-KR" altLang="en-US" smtClean="0"/>
              <a:pPr/>
              <a:t>2012-06-17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E85DF58-E688-459F-A519-C186AD6D0B7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9582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D47338E-379B-4CCC-815F-F4E79588EDCA}" type="datetimeFigureOut">
              <a:rPr lang="ko-KR" altLang="en-US" smtClean="0"/>
              <a:pPr/>
              <a:t>2012-06-17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19DE41C-8B69-4EDF-A688-A15853897E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D47338E-379B-4CCC-815F-F4E79588EDCA}" type="datetimeFigureOut">
              <a:rPr lang="ko-KR" altLang="en-US" smtClean="0"/>
              <a:pPr/>
              <a:t>2012-06-17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19DE41C-8B69-4EDF-A688-A15853897E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D47338E-379B-4CCC-815F-F4E79588EDCA}" type="datetimeFigureOut">
              <a:rPr lang="ko-KR" altLang="en-US" smtClean="0"/>
              <a:pPr/>
              <a:t>2012-06-17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19DE41C-8B69-4EDF-A688-A15853897E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D47338E-379B-4CCC-815F-F4E79588EDCA}" type="datetimeFigureOut">
              <a:rPr lang="ko-KR" altLang="en-US" smtClean="0"/>
              <a:pPr/>
              <a:t>2012-06-17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19DE41C-8B69-4EDF-A688-A15853897E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D47338E-379B-4CCC-815F-F4E79588EDCA}" type="datetimeFigureOut">
              <a:rPr lang="ko-KR" altLang="en-US" smtClean="0"/>
              <a:pPr/>
              <a:t>2012-06-17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19DE41C-8B69-4EDF-A688-A15853897E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D47338E-379B-4CCC-815F-F4E79588EDCA}" type="datetimeFigureOut">
              <a:rPr lang="ko-KR" altLang="en-US" smtClean="0"/>
              <a:pPr/>
              <a:t>2012-06-17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19DE41C-8B69-4EDF-A688-A15853897E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D47338E-379B-4CCC-815F-F4E79588EDCA}" type="datetimeFigureOut">
              <a:rPr lang="ko-KR" altLang="en-US" smtClean="0"/>
              <a:pPr/>
              <a:t>2012-06-17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19DE41C-8B69-4EDF-A688-A15853897E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D47338E-379B-4CCC-815F-F4E79588EDCA}" type="datetimeFigureOut">
              <a:rPr lang="ko-KR" altLang="en-US" smtClean="0"/>
              <a:pPr/>
              <a:t>2012-06-17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19DE41C-8B69-4EDF-A688-A15853897E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D47338E-379B-4CCC-815F-F4E79588EDCA}" type="datetimeFigureOut">
              <a:rPr lang="ko-KR" altLang="en-US" smtClean="0"/>
              <a:pPr/>
              <a:t>2012-06-17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19DE41C-8B69-4EDF-A688-A15853897E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D47338E-379B-4CCC-815F-F4E79588EDCA}" type="datetimeFigureOut">
              <a:rPr lang="ko-KR" altLang="en-US" smtClean="0"/>
              <a:pPr/>
              <a:t>2012-06-17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19DE41C-8B69-4EDF-A688-A15853897E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D47338E-379B-4CCC-815F-F4E79588EDCA}" type="datetimeFigureOut">
              <a:rPr lang="ko-KR" altLang="en-US" smtClean="0"/>
              <a:pPr/>
              <a:t>2012-06-17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19DE41C-8B69-4EDF-A688-A15853897E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D47338E-379B-4CCC-815F-F4E79588EDCA}" type="datetimeFigureOut">
              <a:rPr lang="ko-KR" altLang="en-US" smtClean="0"/>
              <a:pPr/>
              <a:t>2012-06-17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19DE41C-8B69-4EDF-A688-A15853897E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노후대책인식조사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국민연금은무엇인가수정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13" name="설명선 1 12"/>
          <p:cNvSpPr/>
          <p:nvPr/>
        </p:nvSpPr>
        <p:spPr>
          <a:xfrm>
            <a:off x="6804248" y="3645024"/>
            <a:ext cx="1728192" cy="648072"/>
          </a:xfrm>
          <a:prstGeom prst="borderCallout1">
            <a:avLst>
              <a:gd name="adj1" fmla="val 30959"/>
              <a:gd name="adj2" fmla="val -688"/>
              <a:gd name="adj3" fmla="val 58993"/>
              <a:gd name="adj4" fmla="val -48208"/>
            </a:avLst>
          </a:prstGeom>
          <a:noFill/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설명선 1 13"/>
          <p:cNvSpPr/>
          <p:nvPr/>
        </p:nvSpPr>
        <p:spPr>
          <a:xfrm>
            <a:off x="6228184" y="4581128"/>
            <a:ext cx="2304256" cy="720080"/>
          </a:xfrm>
          <a:prstGeom prst="borderCallout1">
            <a:avLst>
              <a:gd name="adj1" fmla="val 65149"/>
              <a:gd name="adj2" fmla="val 146"/>
              <a:gd name="adj3" fmla="val 43146"/>
              <a:gd name="adj4" fmla="val -17993"/>
            </a:avLst>
          </a:prstGeom>
          <a:noFill/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설명선 1 14"/>
          <p:cNvSpPr/>
          <p:nvPr/>
        </p:nvSpPr>
        <p:spPr>
          <a:xfrm>
            <a:off x="611560" y="3284984"/>
            <a:ext cx="2088232" cy="432048"/>
          </a:xfrm>
          <a:prstGeom prst="borderCallout1">
            <a:avLst>
              <a:gd name="adj1" fmla="val 48054"/>
              <a:gd name="adj2" fmla="val 102148"/>
              <a:gd name="adj3" fmla="val 120314"/>
              <a:gd name="adj4" fmla="val 150088"/>
            </a:avLst>
          </a:prstGeom>
          <a:noFill/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설명선 1 15"/>
          <p:cNvSpPr/>
          <p:nvPr/>
        </p:nvSpPr>
        <p:spPr>
          <a:xfrm>
            <a:off x="611560" y="4221088"/>
            <a:ext cx="2448272" cy="504056"/>
          </a:xfrm>
          <a:prstGeom prst="borderCallout1">
            <a:avLst>
              <a:gd name="adj1" fmla="val 62706"/>
              <a:gd name="adj2" fmla="val 101732"/>
              <a:gd name="adj3" fmla="val 56822"/>
              <a:gd name="adj4" fmla="val 119475"/>
            </a:avLst>
          </a:prstGeom>
          <a:noFill/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설명선 1 16"/>
          <p:cNvSpPr/>
          <p:nvPr/>
        </p:nvSpPr>
        <p:spPr>
          <a:xfrm>
            <a:off x="611560" y="5157192"/>
            <a:ext cx="2520280" cy="504056"/>
          </a:xfrm>
          <a:prstGeom prst="borderCallout1">
            <a:avLst>
              <a:gd name="adj1" fmla="val 40728"/>
              <a:gd name="adj2" fmla="val 100616"/>
              <a:gd name="adj3" fmla="val -33534"/>
              <a:gd name="adj4" fmla="val 123826"/>
            </a:avLst>
          </a:prstGeom>
          <a:noFill/>
          <a:ln w="254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국민연금가입현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국민연금만족설문조사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국민연금부정적언론보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030부정적인식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403648" y="1988840"/>
            <a:ext cx="6192688" cy="648072"/>
          </a:xfrm>
          <a:prstGeom prst="rect">
            <a:avLst/>
          </a:prstGeom>
          <a:noFill/>
          <a:ln w="2540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2030부정적인식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국민연금에프지아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" y="0"/>
            <a:ext cx="9142858" cy="6857143"/>
          </a:xfrm>
          <a:prstGeom prst="rect">
            <a:avLst/>
          </a:prstGeom>
        </p:spPr>
      </p:pic>
      <p:sp>
        <p:nvSpPr>
          <p:cNvPr id="6" name="모서리가 둥근 사각형 설명선 5"/>
          <p:cNvSpPr/>
          <p:nvPr/>
        </p:nvSpPr>
        <p:spPr>
          <a:xfrm>
            <a:off x="2555776" y="1844824"/>
            <a:ext cx="6048672" cy="1080120"/>
          </a:xfrm>
          <a:prstGeom prst="wedgeRoundRectCallout">
            <a:avLst>
              <a:gd name="adj1" fmla="val -58465"/>
              <a:gd name="adj2" fmla="val -3345"/>
              <a:gd name="adj3" fmla="val 16667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899592" y="3284984"/>
            <a:ext cx="6048672" cy="1080120"/>
          </a:xfrm>
          <a:prstGeom prst="wedgeRoundRectCallout">
            <a:avLst>
              <a:gd name="adj1" fmla="val 58985"/>
              <a:gd name="adj2" fmla="val -28091"/>
              <a:gd name="adj3" fmla="val 16667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2555776" y="4653136"/>
            <a:ext cx="6048672" cy="1296144"/>
          </a:xfrm>
          <a:prstGeom prst="wedgeRoundRectCallout">
            <a:avLst>
              <a:gd name="adj1" fmla="val -58465"/>
              <a:gd name="adj2" fmla="val -3345"/>
              <a:gd name="adj3" fmla="val 16667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사진22222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797152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그림 11" descr="사진2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93610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그림 12" descr="이네이네사진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3429000"/>
            <a:ext cx="917331" cy="917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국민연금정리문제점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539552" y="3356992"/>
            <a:ext cx="8064896" cy="1008112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직장인~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80928"/>
            <a:ext cx="230425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최종목표타겟정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cxnSp>
        <p:nvCxnSpPr>
          <p:cNvPr id="6" name="구부러진 연결선 5"/>
          <p:cNvCxnSpPr/>
          <p:nvPr/>
        </p:nvCxnSpPr>
        <p:spPr>
          <a:xfrm rot="16200000" flipH="1">
            <a:off x="1691680" y="4293096"/>
            <a:ext cx="1008112" cy="576064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목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tmffhrjs슬로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20" pitchFamily="18" charset="-127"/>
                <a:ea typeface="-윤고딕320" pitchFamily="18" charset="-127"/>
              </a:rPr>
              <a:t>Sloga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20" pitchFamily="18" charset="-127"/>
                <a:ea typeface="-윤고딕320" pitchFamily="18" charset="-127"/>
              </a:rPr>
              <a:t>n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20" pitchFamily="18" charset="-127"/>
              <a:ea typeface="-윤고딕32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텝원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cxnSp>
        <p:nvCxnSpPr>
          <p:cNvPr id="3" name="구부러진 연결선 2"/>
          <p:cNvCxnSpPr/>
          <p:nvPr/>
        </p:nvCxnSpPr>
        <p:spPr>
          <a:xfrm flipV="1">
            <a:off x="2771800" y="3645024"/>
            <a:ext cx="936104" cy="360040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구부러진 연결선 11"/>
          <p:cNvCxnSpPr/>
          <p:nvPr/>
        </p:nvCxnSpPr>
        <p:spPr>
          <a:xfrm flipV="1">
            <a:off x="5436096" y="2852936"/>
            <a:ext cx="936104" cy="360040"/>
          </a:xfrm>
          <a:prstGeom prst="curvedConnector3">
            <a:avLst>
              <a:gd name="adj1" fmla="val 40983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언론보도전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인쇄광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지하철버스옥외광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도로변옥외광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5" name="내용 개체 틀 7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3431514" cy="313871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722" b="31902"/>
          <a:stretch>
            <a:fillRect/>
          </a:stretch>
        </p:blipFill>
        <p:spPr bwMode="auto">
          <a:xfrm>
            <a:off x="4788024" y="2852936"/>
            <a:ext cx="33843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미디어폴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4" name="그림 3" descr="미디어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996952"/>
            <a:ext cx="2418774" cy="33074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탄탄세미나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탄탄탄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마지막탄탄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2012년대한민국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최종온라인전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6644" y="642918"/>
            <a:ext cx="158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/>
              <a:t>Media Plan</a:t>
            </a:r>
            <a:endParaRPr lang="ko-KR" altLang="en-US" b="1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1472396"/>
              </p:ext>
            </p:extLst>
          </p:nvPr>
        </p:nvGraphicFramePr>
        <p:xfrm>
          <a:off x="179512" y="1196752"/>
          <a:ext cx="8820480" cy="5369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60"/>
                <a:gridCol w="540060"/>
                <a:gridCol w="645030"/>
                <a:gridCol w="645030"/>
                <a:gridCol w="645030"/>
                <a:gridCol w="645030"/>
                <a:gridCol w="645030"/>
                <a:gridCol w="645030"/>
                <a:gridCol w="645030"/>
                <a:gridCol w="645030"/>
                <a:gridCol w="645030"/>
                <a:gridCol w="645030"/>
                <a:gridCol w="645030"/>
                <a:gridCol w="645030"/>
              </a:tblGrid>
              <a:tr h="432048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6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7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8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9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11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12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인지하기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신문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방송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잡지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확산하기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옥외광고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플랫폼광고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미디어폴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소통하기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탄탄세미나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탄탄까페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online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오른쪽 화살표 2"/>
          <p:cNvSpPr/>
          <p:nvPr/>
        </p:nvSpPr>
        <p:spPr>
          <a:xfrm>
            <a:off x="1475656" y="1772816"/>
            <a:ext cx="3624748" cy="2880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>
            <a:off x="1331640" y="6165304"/>
            <a:ext cx="7537528" cy="2880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>
            <a:off x="4572000" y="5661248"/>
            <a:ext cx="4297168" cy="2880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1475656" y="2348880"/>
            <a:ext cx="3624748" cy="2880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2558262" y="2852936"/>
            <a:ext cx="1221650" cy="3600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5212744" y="3403670"/>
            <a:ext cx="3672408" cy="2880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212744" y="3990106"/>
            <a:ext cx="3656424" cy="30298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6440866" y="2847786"/>
            <a:ext cx="1239456" cy="3600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2558262" y="5085184"/>
            <a:ext cx="1221650" cy="2880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444208" y="5093568"/>
            <a:ext cx="1236114" cy="2796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4423663" y="4515937"/>
            <a:ext cx="1353482" cy="30298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7680322" y="4563571"/>
            <a:ext cx="1204830" cy="25535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98976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감사합니다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초고령사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292080" y="4509120"/>
            <a:ext cx="936104" cy="11521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[수정]초저출산사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노인인구비율증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부모부양희망자급감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노후준비필요성대두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노후준비방법설문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8208</TotalTime>
  <Words>27</Words>
  <Application>Microsoft Office PowerPoint</Application>
  <PresentationFormat>화면 슬라이드 쇼(4:3)</PresentationFormat>
  <Paragraphs>26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8" baseType="lpstr">
      <vt:lpstr>굴림</vt:lpstr>
      <vt:lpstr>Arial</vt:lpstr>
      <vt:lpstr>나눔고딕</vt:lpstr>
      <vt:lpstr>맑은 고딕</vt:lpstr>
      <vt:lpstr>-윤고딕320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</dc:title>
  <dc:creator>ser</dc:creator>
  <cp:lastModifiedBy>허선영</cp:lastModifiedBy>
  <cp:revision>169</cp:revision>
  <dcterms:created xsi:type="dcterms:W3CDTF">2012-05-20T05:40:20Z</dcterms:created>
  <dcterms:modified xsi:type="dcterms:W3CDTF">2012-06-17T05:27:24Z</dcterms:modified>
</cp:coreProperties>
</file>